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sldIdLst>
    <p:sldId id="256" r:id="rId2"/>
    <p:sldId id="257" r:id="rId3"/>
    <p:sldId id="258" r:id="rId4"/>
    <p:sldId id="259" r:id="rId5"/>
    <p:sldId id="260" r:id="rId6"/>
    <p:sldId id="261" r:id="rId7"/>
    <p:sldId id="262" r:id="rId8"/>
    <p:sldId id="263" r:id="rId9"/>
    <p:sldId id="268" r:id="rId10"/>
    <p:sldId id="267" r:id="rId11"/>
    <p:sldId id="264" r:id="rId12"/>
    <p:sldId id="266" r:id="rId13"/>
    <p:sldId id="269" r:id="rId14"/>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93" d="100"/>
          <a:sy n="93" d="100"/>
        </p:scale>
        <p:origin x="259" y="67"/>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클릭하여 마스터 부제목 스타일 편집</a:t>
            </a:r>
            <a:endParaRPr lang="ko-KR" altLang="en-US"/>
          </a:p>
        </p:txBody>
      </p:sp>
      <p:sp>
        <p:nvSpPr>
          <p:cNvPr id="4" name="날짜 개체 틀 3"/>
          <p:cNvSpPr>
            <a:spLocks noGrp="1"/>
          </p:cNvSpPr>
          <p:nvPr>
            <p:ph type="dt" sz="half" idx="10"/>
          </p:nvPr>
        </p:nvSpPr>
        <p:spPr/>
        <p:txBody>
          <a:bodyPr/>
          <a:lstStyle/>
          <a:p>
            <a:fld id="{6DAC7AC9-9348-4895-9782-173A0AF9AD57}" type="datetimeFigureOut">
              <a:rPr lang="ko-KR" altLang="en-US" smtClean="0"/>
              <a:t>2024-03-12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ED981C6-E93E-4EA3-A9B6-E90106CBC453}" type="slidenum">
              <a:rPr lang="ko-KR" altLang="en-US" smtClean="0"/>
              <a:t>‹#›</a:t>
            </a:fld>
            <a:endParaRPr lang="ko-KR" altLang="en-US"/>
          </a:p>
        </p:txBody>
      </p:sp>
    </p:spTree>
    <p:extLst>
      <p:ext uri="{BB962C8B-B14F-4D97-AF65-F5344CB8AC3E}">
        <p14:creationId xmlns:p14="http://schemas.microsoft.com/office/powerpoint/2010/main" val="3888671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6DAC7AC9-9348-4895-9782-173A0AF9AD57}" type="datetimeFigureOut">
              <a:rPr lang="ko-KR" altLang="en-US" smtClean="0"/>
              <a:t>2024-03-12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ED981C6-E93E-4EA3-A9B6-E90106CBC453}" type="slidenum">
              <a:rPr lang="ko-KR" altLang="en-US" smtClean="0"/>
              <a:t>‹#›</a:t>
            </a:fld>
            <a:endParaRPr lang="ko-KR" altLang="en-US"/>
          </a:p>
        </p:txBody>
      </p:sp>
    </p:spTree>
    <p:extLst>
      <p:ext uri="{BB962C8B-B14F-4D97-AF65-F5344CB8AC3E}">
        <p14:creationId xmlns:p14="http://schemas.microsoft.com/office/powerpoint/2010/main" val="74629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6DAC7AC9-9348-4895-9782-173A0AF9AD57}" type="datetimeFigureOut">
              <a:rPr lang="ko-KR" altLang="en-US" smtClean="0"/>
              <a:t>2024-03-12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ED981C6-E93E-4EA3-A9B6-E90106CBC453}" type="slidenum">
              <a:rPr lang="ko-KR" altLang="en-US" smtClean="0"/>
              <a:t>‹#›</a:t>
            </a:fld>
            <a:endParaRPr lang="ko-KR" altLang="en-US"/>
          </a:p>
        </p:txBody>
      </p:sp>
    </p:spTree>
    <p:extLst>
      <p:ext uri="{BB962C8B-B14F-4D97-AF65-F5344CB8AC3E}">
        <p14:creationId xmlns:p14="http://schemas.microsoft.com/office/powerpoint/2010/main" val="335643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6DAC7AC9-9348-4895-9782-173A0AF9AD57}" type="datetimeFigureOut">
              <a:rPr lang="ko-KR" altLang="en-US" smtClean="0"/>
              <a:t>2024-03-12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ED981C6-E93E-4EA3-A9B6-E90106CBC453}" type="slidenum">
              <a:rPr lang="ko-KR" altLang="en-US" smtClean="0"/>
              <a:t>‹#›</a:t>
            </a:fld>
            <a:endParaRPr lang="ko-KR" altLang="en-US"/>
          </a:p>
        </p:txBody>
      </p:sp>
    </p:spTree>
    <p:extLst>
      <p:ext uri="{BB962C8B-B14F-4D97-AF65-F5344CB8AC3E}">
        <p14:creationId xmlns:p14="http://schemas.microsoft.com/office/powerpoint/2010/main" val="39186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 편집</a:t>
            </a:r>
          </a:p>
        </p:txBody>
      </p:sp>
      <p:sp>
        <p:nvSpPr>
          <p:cNvPr id="4" name="날짜 개체 틀 3"/>
          <p:cNvSpPr>
            <a:spLocks noGrp="1"/>
          </p:cNvSpPr>
          <p:nvPr>
            <p:ph type="dt" sz="half" idx="10"/>
          </p:nvPr>
        </p:nvSpPr>
        <p:spPr/>
        <p:txBody>
          <a:bodyPr/>
          <a:lstStyle/>
          <a:p>
            <a:fld id="{6DAC7AC9-9348-4895-9782-173A0AF9AD57}" type="datetimeFigureOut">
              <a:rPr lang="ko-KR" altLang="en-US" smtClean="0"/>
              <a:t>2024-03-12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ED981C6-E93E-4EA3-A9B6-E90106CBC453}" type="slidenum">
              <a:rPr lang="ko-KR" altLang="en-US" smtClean="0"/>
              <a:t>‹#›</a:t>
            </a:fld>
            <a:endParaRPr lang="ko-KR" altLang="en-US"/>
          </a:p>
        </p:txBody>
      </p:sp>
    </p:spTree>
    <p:extLst>
      <p:ext uri="{BB962C8B-B14F-4D97-AF65-F5344CB8AC3E}">
        <p14:creationId xmlns:p14="http://schemas.microsoft.com/office/powerpoint/2010/main" val="161612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838200" y="1825625"/>
            <a:ext cx="5181600" cy="435133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72200" y="1825625"/>
            <a:ext cx="5181600" cy="435133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6DAC7AC9-9348-4895-9782-173A0AF9AD57}" type="datetimeFigureOut">
              <a:rPr lang="ko-KR" altLang="en-US" smtClean="0"/>
              <a:t>2024-03-12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8ED981C6-E93E-4EA3-A9B6-E90106CBC453}" type="slidenum">
              <a:rPr lang="ko-KR" altLang="en-US" smtClean="0"/>
              <a:t>‹#›</a:t>
            </a:fld>
            <a:endParaRPr lang="ko-KR" altLang="en-US"/>
          </a:p>
        </p:txBody>
      </p:sp>
    </p:spTree>
    <p:extLst>
      <p:ext uri="{BB962C8B-B14F-4D97-AF65-F5344CB8AC3E}">
        <p14:creationId xmlns:p14="http://schemas.microsoft.com/office/powerpoint/2010/main" val="1480418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6DAC7AC9-9348-4895-9782-173A0AF9AD57}" type="datetimeFigureOut">
              <a:rPr lang="ko-KR" altLang="en-US" smtClean="0"/>
              <a:t>2024-03-12</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8ED981C6-E93E-4EA3-A9B6-E90106CBC453}" type="slidenum">
              <a:rPr lang="ko-KR" altLang="en-US" smtClean="0"/>
              <a:t>‹#›</a:t>
            </a:fld>
            <a:endParaRPr lang="ko-KR" altLang="en-US"/>
          </a:p>
        </p:txBody>
      </p:sp>
    </p:spTree>
    <p:extLst>
      <p:ext uri="{BB962C8B-B14F-4D97-AF65-F5344CB8AC3E}">
        <p14:creationId xmlns:p14="http://schemas.microsoft.com/office/powerpoint/2010/main" val="515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6DAC7AC9-9348-4895-9782-173A0AF9AD57}" type="datetimeFigureOut">
              <a:rPr lang="ko-KR" altLang="en-US" smtClean="0"/>
              <a:t>2024-03-12</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8ED981C6-E93E-4EA3-A9B6-E90106CBC453}" type="slidenum">
              <a:rPr lang="ko-KR" altLang="en-US" smtClean="0"/>
              <a:t>‹#›</a:t>
            </a:fld>
            <a:endParaRPr lang="ko-KR" altLang="en-US"/>
          </a:p>
        </p:txBody>
      </p:sp>
    </p:spTree>
    <p:extLst>
      <p:ext uri="{BB962C8B-B14F-4D97-AF65-F5344CB8AC3E}">
        <p14:creationId xmlns:p14="http://schemas.microsoft.com/office/powerpoint/2010/main" val="329019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6DAC7AC9-9348-4895-9782-173A0AF9AD57}" type="datetimeFigureOut">
              <a:rPr lang="ko-KR" altLang="en-US" smtClean="0"/>
              <a:t>2024-03-12</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8ED981C6-E93E-4EA3-A9B6-E90106CBC453}" type="slidenum">
              <a:rPr lang="ko-KR" altLang="en-US" smtClean="0"/>
              <a:t>‹#›</a:t>
            </a:fld>
            <a:endParaRPr lang="ko-KR" altLang="en-US"/>
          </a:p>
        </p:txBody>
      </p:sp>
    </p:spTree>
    <p:extLst>
      <p:ext uri="{BB962C8B-B14F-4D97-AF65-F5344CB8AC3E}">
        <p14:creationId xmlns:p14="http://schemas.microsoft.com/office/powerpoint/2010/main" val="118415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p>
        </p:txBody>
      </p:sp>
      <p:sp>
        <p:nvSpPr>
          <p:cNvPr id="5" name="날짜 개체 틀 4"/>
          <p:cNvSpPr>
            <a:spLocks noGrp="1"/>
          </p:cNvSpPr>
          <p:nvPr>
            <p:ph type="dt" sz="half" idx="10"/>
          </p:nvPr>
        </p:nvSpPr>
        <p:spPr/>
        <p:txBody>
          <a:bodyPr/>
          <a:lstStyle/>
          <a:p>
            <a:fld id="{6DAC7AC9-9348-4895-9782-173A0AF9AD57}" type="datetimeFigureOut">
              <a:rPr lang="ko-KR" altLang="en-US" smtClean="0"/>
              <a:t>2024-03-12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8ED981C6-E93E-4EA3-A9B6-E90106CBC453}" type="slidenum">
              <a:rPr lang="ko-KR" altLang="en-US" smtClean="0"/>
              <a:t>‹#›</a:t>
            </a:fld>
            <a:endParaRPr lang="ko-KR" altLang="en-US"/>
          </a:p>
        </p:txBody>
      </p:sp>
    </p:spTree>
    <p:extLst>
      <p:ext uri="{BB962C8B-B14F-4D97-AF65-F5344CB8AC3E}">
        <p14:creationId xmlns:p14="http://schemas.microsoft.com/office/powerpoint/2010/main" val="2653666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p>
        </p:txBody>
      </p:sp>
      <p:sp>
        <p:nvSpPr>
          <p:cNvPr id="5" name="날짜 개체 틀 4"/>
          <p:cNvSpPr>
            <a:spLocks noGrp="1"/>
          </p:cNvSpPr>
          <p:nvPr>
            <p:ph type="dt" sz="half" idx="10"/>
          </p:nvPr>
        </p:nvSpPr>
        <p:spPr/>
        <p:txBody>
          <a:bodyPr/>
          <a:lstStyle/>
          <a:p>
            <a:fld id="{6DAC7AC9-9348-4895-9782-173A0AF9AD57}" type="datetimeFigureOut">
              <a:rPr lang="ko-KR" altLang="en-US" smtClean="0"/>
              <a:t>2024-03-12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8ED981C6-E93E-4EA3-A9B6-E90106CBC453}" type="slidenum">
              <a:rPr lang="ko-KR" altLang="en-US" smtClean="0"/>
              <a:t>‹#›</a:t>
            </a:fld>
            <a:endParaRPr lang="ko-KR" altLang="en-US"/>
          </a:p>
        </p:txBody>
      </p:sp>
    </p:spTree>
    <p:extLst>
      <p:ext uri="{BB962C8B-B14F-4D97-AF65-F5344CB8AC3E}">
        <p14:creationId xmlns:p14="http://schemas.microsoft.com/office/powerpoint/2010/main" val="411243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C7AC9-9348-4895-9782-173A0AF9AD57}" type="datetimeFigureOut">
              <a:rPr lang="ko-KR" altLang="en-US" smtClean="0"/>
              <a:t>2024-03-12</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981C6-E93E-4EA3-A9B6-E90106CBC453}" type="slidenum">
              <a:rPr lang="ko-KR" altLang="en-US" smtClean="0"/>
              <a:t>‹#›</a:t>
            </a:fld>
            <a:endParaRPr lang="ko-KR" altLang="en-US"/>
          </a:p>
        </p:txBody>
      </p:sp>
    </p:spTree>
    <p:extLst>
      <p:ext uri="{BB962C8B-B14F-4D97-AF65-F5344CB8AC3E}">
        <p14:creationId xmlns:p14="http://schemas.microsoft.com/office/powerpoint/2010/main" val="90675135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Low Carbon </a:t>
            </a:r>
            <a:r>
              <a:rPr lang="en-US" altLang="ko-KR" sz="5400" dirty="0" smtClean="0"/>
              <a:t>BEST SOLUTION </a:t>
            </a:r>
            <a:endParaRPr lang="ko-KR" altLang="en-US" sz="5400" dirty="0"/>
          </a:p>
        </p:txBody>
      </p:sp>
      <p:sp>
        <p:nvSpPr>
          <p:cNvPr id="3" name="부제목 2"/>
          <p:cNvSpPr>
            <a:spLocks noGrp="1"/>
          </p:cNvSpPr>
          <p:nvPr>
            <p:ph type="subTitle" idx="1"/>
          </p:nvPr>
        </p:nvSpPr>
        <p:spPr>
          <a:xfrm>
            <a:off x="1524000" y="3602037"/>
            <a:ext cx="9144000" cy="2741097"/>
          </a:xfrm>
        </p:spPr>
        <p:txBody>
          <a:bodyPr/>
          <a:lstStyle/>
          <a:p>
            <a:r>
              <a:rPr lang="en-US" altLang="ko-KR" dirty="0" smtClean="0"/>
              <a:t>Advanced eco-friendly sewage and wastewater treatment &amp; </a:t>
            </a:r>
            <a:r>
              <a:rPr lang="en-US" altLang="ko-KR" smtClean="0"/>
              <a:t>water reuse</a:t>
            </a:r>
            <a:endParaRPr lang="en-US" altLang="ko-KR" dirty="0" smtClean="0"/>
          </a:p>
          <a:p>
            <a:endParaRPr lang="en-US" altLang="ko-KR" dirty="0"/>
          </a:p>
          <a:p>
            <a:endParaRPr lang="en-US" altLang="ko-KR" dirty="0" smtClean="0"/>
          </a:p>
          <a:p>
            <a:r>
              <a:rPr lang="en-US" altLang="ko-KR" dirty="0" smtClean="0"/>
              <a:t>AGM INC and KAMICO JAPAN.</a:t>
            </a:r>
            <a:endParaRPr lang="ko-KR" altLang="en-US" dirty="0"/>
          </a:p>
        </p:txBody>
      </p:sp>
    </p:spTree>
    <p:extLst>
      <p:ext uri="{BB962C8B-B14F-4D97-AF65-F5344CB8AC3E}">
        <p14:creationId xmlns:p14="http://schemas.microsoft.com/office/powerpoint/2010/main" val="3531510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91"/>
          <p:cNvPicPr/>
          <p:nvPr/>
        </p:nvPicPr>
        <p:blipFill>
          <a:blip r:embed="rId2"/>
          <a:stretch>
            <a:fillRect/>
          </a:stretch>
        </p:blipFill>
        <p:spPr>
          <a:xfrm>
            <a:off x="1128584" y="963827"/>
            <a:ext cx="9662984" cy="4753232"/>
          </a:xfrm>
          <a:prstGeom prst="rect">
            <a:avLst/>
          </a:prstGeom>
        </p:spPr>
      </p:pic>
      <p:pic>
        <p:nvPicPr>
          <p:cNvPr id="3" name="Picture 1429"/>
          <p:cNvPicPr/>
          <p:nvPr/>
        </p:nvPicPr>
        <p:blipFill>
          <a:blip r:embed="rId3"/>
          <a:stretch>
            <a:fillRect/>
          </a:stretch>
        </p:blipFill>
        <p:spPr>
          <a:xfrm>
            <a:off x="5229860" y="1650758"/>
            <a:ext cx="866140" cy="2050415"/>
          </a:xfrm>
          <a:prstGeom prst="rect">
            <a:avLst/>
          </a:prstGeom>
        </p:spPr>
      </p:pic>
      <p:pic>
        <p:nvPicPr>
          <p:cNvPr id="4" name="Picture 1434"/>
          <p:cNvPicPr/>
          <p:nvPr/>
        </p:nvPicPr>
        <p:blipFill>
          <a:blip r:embed="rId4"/>
          <a:stretch>
            <a:fillRect/>
          </a:stretch>
        </p:blipFill>
        <p:spPr>
          <a:xfrm>
            <a:off x="6096000" y="1655519"/>
            <a:ext cx="911860" cy="2040890"/>
          </a:xfrm>
          <a:prstGeom prst="rect">
            <a:avLst/>
          </a:prstGeom>
        </p:spPr>
      </p:pic>
      <p:pic>
        <p:nvPicPr>
          <p:cNvPr id="5" name="Picture 1421"/>
          <p:cNvPicPr/>
          <p:nvPr/>
        </p:nvPicPr>
        <p:blipFill>
          <a:blip r:embed="rId5"/>
          <a:stretch>
            <a:fillRect/>
          </a:stretch>
        </p:blipFill>
        <p:spPr>
          <a:xfrm>
            <a:off x="1383956" y="584886"/>
            <a:ext cx="1565189" cy="323825"/>
          </a:xfrm>
          <a:prstGeom prst="rect">
            <a:avLst/>
          </a:prstGeom>
        </p:spPr>
      </p:pic>
    </p:spTree>
    <p:extLst>
      <p:ext uri="{BB962C8B-B14F-4D97-AF65-F5344CB8AC3E}">
        <p14:creationId xmlns:p14="http://schemas.microsoft.com/office/powerpoint/2010/main" val="2715353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a:t>Advanced oxidation EO-EC </a:t>
            </a:r>
            <a:r>
              <a:rPr lang="en-US" altLang="ko-KR" dirty="0" err="1"/>
              <a:t>Electrocatalyst</a:t>
            </a:r>
            <a:r>
              <a:rPr lang="en-US" altLang="ko-KR" dirty="0"/>
              <a:t> </a:t>
            </a:r>
            <a:r>
              <a:rPr lang="en-US" altLang="ko-KR" sz="3100" dirty="0"/>
              <a:t>(</a:t>
            </a:r>
            <a:r>
              <a:rPr lang="en-US" altLang="ko-KR" sz="3100" dirty="0">
                <a:solidFill>
                  <a:srgbClr val="FF0000"/>
                </a:solidFill>
              </a:rPr>
              <a:t>oxidation/adsorption/coagulation/sterilization</a:t>
            </a:r>
            <a:r>
              <a:rPr lang="en-US" altLang="ko-KR" sz="3100" dirty="0"/>
              <a:t>) </a:t>
            </a:r>
            <a:r>
              <a:rPr lang="en-US" altLang="ko-KR" dirty="0"/>
              <a:t>technology </a:t>
            </a:r>
            <a:endParaRPr lang="ko-KR" altLang="en-US" dirty="0"/>
          </a:p>
        </p:txBody>
      </p:sp>
      <p:sp>
        <p:nvSpPr>
          <p:cNvPr id="3" name="내용 개체 틀 2"/>
          <p:cNvSpPr>
            <a:spLocks noGrp="1"/>
          </p:cNvSpPr>
          <p:nvPr>
            <p:ph idx="1"/>
          </p:nvPr>
        </p:nvSpPr>
        <p:spPr/>
        <p:txBody>
          <a:bodyPr/>
          <a:lstStyle/>
          <a:p>
            <a:r>
              <a:rPr lang="en-US" altLang="ko-KR" dirty="0"/>
              <a:t>Ø Livestock waste water treatment and odor reduction Ø Nitrogen, phosphorus, TOC, color, odor customized Ø Dedicated system to remove processing </a:t>
            </a:r>
            <a:endParaRPr lang="en-US" altLang="ko-KR" dirty="0" smtClean="0"/>
          </a:p>
          <a:p>
            <a:r>
              <a:rPr lang="en-US" altLang="ko-KR" dirty="0">
                <a:solidFill>
                  <a:srgbClr val="FF0000"/>
                </a:solidFill>
              </a:rPr>
              <a:t>“</a:t>
            </a:r>
            <a:r>
              <a:rPr lang="en-US" altLang="ko-KR" dirty="0" err="1">
                <a:solidFill>
                  <a:srgbClr val="FF0000"/>
                </a:solidFill>
              </a:rPr>
              <a:t>Electrocatalytic</a:t>
            </a:r>
            <a:r>
              <a:rPr lang="en-US" altLang="ko-KR" dirty="0">
                <a:solidFill>
                  <a:srgbClr val="FF0000"/>
                </a:solidFill>
              </a:rPr>
              <a:t> OH radical</a:t>
            </a:r>
            <a:r>
              <a:rPr lang="en-US" altLang="ko-KR" dirty="0" smtClean="0">
                <a:solidFill>
                  <a:srgbClr val="FF0000"/>
                </a:solidFill>
              </a:rPr>
              <a:t>”</a:t>
            </a:r>
          </a:p>
          <a:p>
            <a:endParaRPr lang="en-US" altLang="ko-KR" dirty="0" smtClean="0">
              <a:solidFill>
                <a:srgbClr val="FF0000"/>
              </a:solidFill>
            </a:endParaRPr>
          </a:p>
          <a:p>
            <a:endParaRPr lang="ko-KR" altLang="en-US" dirty="0">
              <a:solidFill>
                <a:srgbClr val="FF0000"/>
              </a:solidFill>
            </a:endParaRPr>
          </a:p>
        </p:txBody>
      </p:sp>
      <p:pic>
        <p:nvPicPr>
          <p:cNvPr id="4" name="Picture 1386"/>
          <p:cNvPicPr/>
          <p:nvPr/>
        </p:nvPicPr>
        <p:blipFill rotWithShape="1">
          <a:blip r:embed="rId2"/>
          <a:srcRect l="60659"/>
          <a:stretch/>
        </p:blipFill>
        <p:spPr bwMode="auto">
          <a:xfrm>
            <a:off x="3576918" y="3792071"/>
            <a:ext cx="5459506" cy="27969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1904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295835" y="365125"/>
            <a:ext cx="11510683" cy="1325563"/>
          </a:xfrm>
        </p:spPr>
        <p:txBody>
          <a:bodyPr>
            <a:normAutofit/>
          </a:bodyPr>
          <a:lstStyle/>
          <a:p>
            <a:r>
              <a:rPr lang="en-US" altLang="ko-KR" dirty="0"/>
              <a:t>Low-carbon electrolysis waste treatment </a:t>
            </a:r>
            <a:r>
              <a:rPr lang="en-US" altLang="ko-KR" dirty="0" smtClean="0"/>
              <a:t>technology</a:t>
            </a:r>
            <a:r>
              <a:rPr lang="en-US" altLang="ko-KR" sz="3100" dirty="0" smtClean="0"/>
              <a:t>(</a:t>
            </a:r>
            <a:r>
              <a:rPr lang="en-US" altLang="ko-KR" sz="3100" dirty="0"/>
              <a:t>Highly oxidized E-AOP </a:t>
            </a:r>
            <a:r>
              <a:rPr lang="en-US" altLang="ko-KR" sz="3100" dirty="0" smtClean="0"/>
              <a:t>technology)</a:t>
            </a:r>
            <a:endParaRPr lang="ko-KR" altLang="en-US" sz="3100" dirty="0"/>
          </a:p>
        </p:txBody>
      </p:sp>
      <p:sp>
        <p:nvSpPr>
          <p:cNvPr id="3" name="내용 개체 틀 2"/>
          <p:cNvSpPr>
            <a:spLocks noGrp="1"/>
          </p:cNvSpPr>
          <p:nvPr>
            <p:ph idx="1"/>
          </p:nvPr>
        </p:nvSpPr>
        <p:spPr/>
        <p:txBody>
          <a:bodyPr>
            <a:normAutofit fontScale="92500" lnSpcReduction="10000"/>
          </a:bodyPr>
          <a:lstStyle/>
          <a:p>
            <a:pPr marL="0" indent="0">
              <a:buNone/>
            </a:pPr>
            <a:r>
              <a:rPr lang="en-US" altLang="ko-KR" dirty="0" smtClean="0"/>
              <a:t>1</a:t>
            </a:r>
            <a:r>
              <a:rPr lang="en-US" altLang="ko-KR" dirty="0"/>
              <a:t>). Advanced treatment technology for sewage and wastewater </a:t>
            </a:r>
            <a:r>
              <a:rPr lang="en-US" altLang="ko-KR" dirty="0" smtClean="0"/>
              <a:t>reuse</a:t>
            </a:r>
          </a:p>
          <a:p>
            <a:pPr marL="0" indent="0">
              <a:buNone/>
            </a:pPr>
            <a:r>
              <a:rPr lang="en-US" altLang="ko-KR" dirty="0"/>
              <a:t>2). Livestock manure odor and water treatment </a:t>
            </a:r>
            <a:r>
              <a:rPr lang="en-US" altLang="ko-KR" dirty="0" smtClean="0"/>
              <a:t>technology</a:t>
            </a:r>
          </a:p>
          <a:p>
            <a:pPr marL="0" indent="0">
              <a:buNone/>
            </a:pPr>
            <a:r>
              <a:rPr lang="en-US" altLang="ko-KR" dirty="0"/>
              <a:t>3). Leachate wastewater advanced treatment </a:t>
            </a:r>
            <a:r>
              <a:rPr lang="en-US" altLang="ko-KR" dirty="0" smtClean="0"/>
              <a:t>technology</a:t>
            </a:r>
          </a:p>
          <a:p>
            <a:pPr marL="0" indent="0">
              <a:buNone/>
            </a:pPr>
            <a:r>
              <a:rPr lang="en-US" altLang="ko-KR" dirty="0"/>
              <a:t>4). mechanical filter </a:t>
            </a:r>
            <a:r>
              <a:rPr lang="en-US" altLang="ko-KR" dirty="0" smtClean="0"/>
              <a:t>technology</a:t>
            </a:r>
          </a:p>
          <a:p>
            <a:pPr marL="0" indent="0">
              <a:buNone/>
            </a:pPr>
            <a:r>
              <a:rPr lang="en-US" altLang="ko-KR" dirty="0"/>
              <a:t>5). Agricultural water (urban agriculture) supply filter </a:t>
            </a:r>
            <a:r>
              <a:rPr lang="en-US" altLang="ko-KR" dirty="0" smtClean="0"/>
              <a:t>  </a:t>
            </a:r>
          </a:p>
          <a:p>
            <a:pPr marL="0" indent="0">
              <a:buNone/>
            </a:pPr>
            <a:r>
              <a:rPr lang="en-US" altLang="ko-KR" dirty="0" smtClean="0"/>
              <a:t>     manufacturing technology</a:t>
            </a:r>
          </a:p>
          <a:p>
            <a:pPr marL="0" indent="0">
              <a:buNone/>
            </a:pPr>
            <a:r>
              <a:rPr lang="en-US" altLang="ko-KR" dirty="0" smtClean="0"/>
              <a:t>6</a:t>
            </a:r>
            <a:r>
              <a:rPr lang="en-US" altLang="ko-KR" dirty="0"/>
              <a:t>). Drinking water/residential water/desalination technology </a:t>
            </a:r>
            <a:endParaRPr lang="en-US" altLang="ko-KR" dirty="0" smtClean="0"/>
          </a:p>
          <a:p>
            <a:pPr marL="0" indent="0">
              <a:buNone/>
            </a:pPr>
            <a:r>
              <a:rPr lang="en-US" altLang="ko-KR" dirty="0" smtClean="0"/>
              <a:t>       (</a:t>
            </a:r>
            <a:r>
              <a:rPr lang="en-US" altLang="ko-KR" dirty="0"/>
              <a:t>WDP</a:t>
            </a:r>
            <a:r>
              <a:rPr lang="en-US" altLang="ko-KR" dirty="0" smtClean="0"/>
              <a:t>)</a:t>
            </a:r>
          </a:p>
          <a:p>
            <a:pPr marL="0" indent="0">
              <a:buNone/>
            </a:pPr>
            <a:r>
              <a:rPr lang="en-US" altLang="ko-KR" dirty="0"/>
              <a:t>7). Groundwater/river water/reservoir purification technology</a:t>
            </a:r>
            <a:endParaRPr lang="ko-KR" altLang="en-US" dirty="0"/>
          </a:p>
        </p:txBody>
      </p:sp>
    </p:spTree>
    <p:extLst>
      <p:ext uri="{BB962C8B-B14F-4D97-AF65-F5344CB8AC3E}">
        <p14:creationId xmlns:p14="http://schemas.microsoft.com/office/powerpoint/2010/main" val="3372677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개체 1">
            <a:hlinkClick r:id="" action="ppaction://ole?verb=0"/>
          </p:cNvPr>
          <p:cNvGraphicFramePr>
            <a:graphicFrameLocks noChangeAspect="1"/>
          </p:cNvGraphicFramePr>
          <p:nvPr>
            <p:extLst>
              <p:ext uri="{D42A27DB-BD31-4B8C-83A1-F6EECF244321}">
                <p14:modId xmlns:p14="http://schemas.microsoft.com/office/powerpoint/2010/main" val="2339151973"/>
              </p:ext>
            </p:extLst>
          </p:nvPr>
        </p:nvGraphicFramePr>
        <p:xfrm>
          <a:off x="1993060" y="4464424"/>
          <a:ext cx="2247152" cy="1264023"/>
        </p:xfrm>
        <a:graphic>
          <a:graphicData uri="http://schemas.openxmlformats.org/presentationml/2006/ole">
            <mc:AlternateContent xmlns:mc="http://schemas.openxmlformats.org/markup-compatibility/2006">
              <mc:Choice xmlns:v="urn:schemas-microsoft-com:vml" Requires="v">
                <p:oleObj spid="_x0000_s1026" name="프레젠테이션" r:id="rId3" imgW="6096296" imgH="3429229" progId="PowerPoint.Show.12">
                  <p:embed/>
                </p:oleObj>
              </mc:Choice>
              <mc:Fallback>
                <p:oleObj name="프레젠테이션" r:id="rId3" imgW="6096296" imgH="3429229" progId="PowerPoint.Show.12">
                  <p:embed/>
                  <p:pic>
                    <p:nvPicPr>
                      <p:cNvPr id="0" name=""/>
                      <p:cNvPicPr/>
                      <p:nvPr/>
                    </p:nvPicPr>
                    <p:blipFill>
                      <a:blip r:embed="rId4"/>
                      <a:stretch>
                        <a:fillRect/>
                      </a:stretch>
                    </p:blipFill>
                    <p:spPr>
                      <a:xfrm>
                        <a:off x="1993060" y="4464424"/>
                        <a:ext cx="2247152" cy="1264023"/>
                      </a:xfrm>
                      <a:prstGeom prst="rect">
                        <a:avLst/>
                      </a:prstGeom>
                    </p:spPr>
                  </p:pic>
                </p:oleObj>
              </mc:Fallback>
            </mc:AlternateContent>
          </a:graphicData>
        </a:graphic>
      </p:graphicFrame>
      <p:sp>
        <p:nvSpPr>
          <p:cNvPr id="3" name="직사각형 2"/>
          <p:cNvSpPr/>
          <p:nvPr/>
        </p:nvSpPr>
        <p:spPr>
          <a:xfrm>
            <a:off x="4477869" y="2554940"/>
            <a:ext cx="4558553" cy="1200329"/>
          </a:xfrm>
          <a:prstGeom prst="rect">
            <a:avLst/>
          </a:prstGeom>
        </p:spPr>
        <p:txBody>
          <a:bodyPr wrap="square">
            <a:spAutoFit/>
          </a:bodyPr>
          <a:lstStyle/>
          <a:p>
            <a:r>
              <a:rPr lang="en-US" altLang="ko-KR" sz="7200" dirty="0"/>
              <a:t>Thank You</a:t>
            </a:r>
            <a:endParaRPr lang="ko-KR" altLang="en-US" sz="7200" dirty="0"/>
          </a:p>
        </p:txBody>
      </p:sp>
      <p:sp>
        <p:nvSpPr>
          <p:cNvPr id="5" name="직사각형 4"/>
          <p:cNvSpPr/>
          <p:nvPr/>
        </p:nvSpPr>
        <p:spPr>
          <a:xfrm>
            <a:off x="3485491" y="5086300"/>
            <a:ext cx="6826099" cy="584775"/>
          </a:xfrm>
          <a:prstGeom prst="rect">
            <a:avLst/>
          </a:prstGeom>
        </p:spPr>
        <p:txBody>
          <a:bodyPr wrap="none">
            <a:spAutoFit/>
          </a:bodyPr>
          <a:lstStyle/>
          <a:p>
            <a:r>
              <a:rPr lang="en-US" altLang="ko-KR" sz="3200" dirty="0"/>
              <a:t>AGM INC / KAMICO JAPAN </a:t>
            </a:r>
            <a:r>
              <a:rPr lang="en-US" altLang="ko-KR" sz="3200" dirty="0" err="1"/>
              <a:t>Co.,LTD</a:t>
            </a:r>
            <a:endParaRPr lang="ko-KR" altLang="en-US" sz="3200" dirty="0"/>
          </a:p>
        </p:txBody>
      </p:sp>
    </p:spTree>
    <p:extLst>
      <p:ext uri="{BB962C8B-B14F-4D97-AF65-F5344CB8AC3E}">
        <p14:creationId xmlns:p14="http://schemas.microsoft.com/office/powerpoint/2010/main" val="171487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FOR Earth Life Water </a:t>
            </a:r>
            <a:br>
              <a:rPr lang="en-US" altLang="ko-KR" dirty="0"/>
            </a:br>
            <a:endParaRPr lang="ko-KR" altLang="en-US" dirty="0"/>
          </a:p>
        </p:txBody>
      </p:sp>
      <p:sp>
        <p:nvSpPr>
          <p:cNvPr id="3" name="내용 개체 틀 2"/>
          <p:cNvSpPr>
            <a:spLocks noGrp="1"/>
          </p:cNvSpPr>
          <p:nvPr>
            <p:ph idx="1"/>
          </p:nvPr>
        </p:nvSpPr>
        <p:spPr/>
        <p:txBody>
          <a:bodyPr/>
          <a:lstStyle/>
          <a:p>
            <a:r>
              <a:rPr lang="en-US" altLang="ko-KR" dirty="0" smtClean="0"/>
              <a:t>UN Partnership Enterprise</a:t>
            </a:r>
          </a:p>
          <a:p>
            <a:endParaRPr lang="en-US" altLang="ko-KR" dirty="0" smtClean="0"/>
          </a:p>
          <a:p>
            <a:r>
              <a:rPr lang="en-US" altLang="ko-KR" dirty="0" smtClean="0"/>
              <a:t>Advanced environmental water treatment Eco-friendly electric carbon catalytic filter and mechanical filtration technology company AGM INC / KAMICO JAPAN Co., Ltd. has developed an “electrochemical carbon electrode” that has changed the paradigm of the ultra-fine filter method using electro carbon catalysts. We use eco-friendly catalytic filter technology to provide clear and clean water for the earth and humanity</a:t>
            </a:r>
            <a:endParaRPr lang="ko-KR" altLang="en-US" dirty="0"/>
          </a:p>
        </p:txBody>
      </p:sp>
    </p:spTree>
    <p:extLst>
      <p:ext uri="{BB962C8B-B14F-4D97-AF65-F5344CB8AC3E}">
        <p14:creationId xmlns:p14="http://schemas.microsoft.com/office/powerpoint/2010/main" val="102843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863600"/>
            <a:ext cx="10515600" cy="694267"/>
          </a:xfrm>
        </p:spPr>
        <p:txBody>
          <a:bodyPr>
            <a:normAutofit fontScale="90000"/>
          </a:bodyPr>
          <a:lstStyle/>
          <a:p>
            <a:r>
              <a:rPr lang="ko-KR" altLang="ko-KR" sz="4000" b="1" kern="100" dirty="0">
                <a:solidFill>
                  <a:srgbClr val="000000"/>
                </a:solidFill>
                <a:latin typeface="바탕" panose="02030600000101010101" pitchFamily="18" charset="-127"/>
                <a:ea typeface="바탕" panose="02030600000101010101" pitchFamily="18" charset="-127"/>
                <a:cs typeface="바탕" panose="02030600000101010101" pitchFamily="18" charset="-127"/>
              </a:rPr>
              <a:t/>
            </a:r>
            <a:br>
              <a:rPr lang="ko-KR" altLang="ko-KR" sz="4000" b="1" kern="100" dirty="0">
                <a:solidFill>
                  <a:srgbClr val="000000"/>
                </a:solidFill>
                <a:latin typeface="바탕" panose="02030600000101010101" pitchFamily="18" charset="-127"/>
                <a:ea typeface="바탕" panose="02030600000101010101" pitchFamily="18" charset="-127"/>
                <a:cs typeface="바탕" panose="02030600000101010101" pitchFamily="18" charset="-127"/>
              </a:rPr>
            </a:br>
            <a:endParaRPr lang="ko-KR" altLang="en-US" sz="4000" dirty="0"/>
          </a:p>
        </p:txBody>
      </p:sp>
      <p:sp>
        <p:nvSpPr>
          <p:cNvPr id="3" name="내용 개체 틀 2"/>
          <p:cNvSpPr>
            <a:spLocks noGrp="1"/>
          </p:cNvSpPr>
          <p:nvPr>
            <p:ph idx="1"/>
          </p:nvPr>
        </p:nvSpPr>
        <p:spPr>
          <a:xfrm>
            <a:off x="838199" y="1896533"/>
            <a:ext cx="10981267" cy="4775200"/>
          </a:xfrm>
        </p:spPr>
        <p:txBody>
          <a:bodyPr/>
          <a:lstStyle/>
          <a:p>
            <a:endParaRPr lang="ko-KR" altLang="en-US" dirty="0"/>
          </a:p>
        </p:txBody>
      </p:sp>
      <p:grpSp>
        <p:nvGrpSpPr>
          <p:cNvPr id="4" name="Group 119953"/>
          <p:cNvGrpSpPr/>
          <p:nvPr/>
        </p:nvGrpSpPr>
        <p:grpSpPr>
          <a:xfrm>
            <a:off x="804334" y="-719668"/>
            <a:ext cx="11692466" cy="7450667"/>
            <a:chOff x="0" y="334911"/>
            <a:chExt cx="7897902" cy="9826106"/>
          </a:xfrm>
        </p:grpSpPr>
        <p:sp>
          <p:nvSpPr>
            <p:cNvPr id="6" name="Shape 811"/>
            <p:cNvSpPr/>
            <p:nvPr/>
          </p:nvSpPr>
          <p:spPr>
            <a:xfrm>
              <a:off x="0" y="334911"/>
              <a:ext cx="1705966" cy="0"/>
            </a:xfrm>
            <a:custGeom>
              <a:avLst/>
              <a:gdLst/>
              <a:ahLst/>
              <a:cxnLst/>
              <a:rect l="0" t="0" r="0" b="0"/>
              <a:pathLst>
                <a:path w="1705966">
                  <a:moveTo>
                    <a:pt x="0" y="0"/>
                  </a:moveTo>
                  <a:lnTo>
                    <a:pt x="1705966" y="0"/>
                  </a:lnTo>
                </a:path>
              </a:pathLst>
            </a:custGeom>
            <a:ln w="56363" cap="flat">
              <a:miter lim="127000"/>
            </a:ln>
          </p:spPr>
          <p:style>
            <a:lnRef idx="1">
              <a:srgbClr val="6262A6"/>
            </a:lnRef>
            <a:fillRef idx="0">
              <a:srgbClr val="000000">
                <a:alpha val="0"/>
              </a:srgbClr>
            </a:fillRef>
            <a:effectRef idx="0">
              <a:scrgbClr r="0" g="0" b="0"/>
            </a:effectRef>
            <a:fontRef idx="none"/>
          </p:style>
          <p:txBody>
            <a:bodyPr/>
            <a:lstStyle/>
            <a:p>
              <a:endParaRPr lang="ko-KR" altLang="en-US"/>
            </a:p>
          </p:txBody>
        </p:sp>
        <p:sp>
          <p:nvSpPr>
            <p:cNvPr id="7" name="Shape 812"/>
            <p:cNvSpPr/>
            <p:nvPr/>
          </p:nvSpPr>
          <p:spPr>
            <a:xfrm>
              <a:off x="1705966" y="334911"/>
              <a:ext cx="4648746" cy="0"/>
            </a:xfrm>
            <a:custGeom>
              <a:avLst/>
              <a:gdLst/>
              <a:ahLst/>
              <a:cxnLst/>
              <a:rect l="0" t="0" r="0" b="0"/>
              <a:pathLst>
                <a:path w="4648746">
                  <a:moveTo>
                    <a:pt x="0" y="0"/>
                  </a:moveTo>
                  <a:lnTo>
                    <a:pt x="4648746" y="0"/>
                  </a:lnTo>
                </a:path>
              </a:pathLst>
            </a:custGeom>
            <a:ln w="18275" cap="flat">
              <a:miter lim="127000"/>
            </a:ln>
          </p:spPr>
          <p:style>
            <a:lnRef idx="1">
              <a:srgbClr val="9DC3E6"/>
            </a:lnRef>
            <a:fillRef idx="0">
              <a:srgbClr val="000000">
                <a:alpha val="0"/>
              </a:srgbClr>
            </a:fillRef>
            <a:effectRef idx="0">
              <a:scrgbClr r="0" g="0" b="0"/>
            </a:effectRef>
            <a:fontRef idx="none"/>
          </p:style>
          <p:txBody>
            <a:bodyPr/>
            <a:lstStyle/>
            <a:p>
              <a:endParaRPr lang="ko-KR" altLang="en-US"/>
            </a:p>
          </p:txBody>
        </p:sp>
        <p:pic>
          <p:nvPicPr>
            <p:cNvPr id="9" name="Picture 121659"/>
            <p:cNvPicPr/>
            <p:nvPr/>
          </p:nvPicPr>
          <p:blipFill>
            <a:blip r:embed="rId2"/>
            <a:stretch>
              <a:fillRect/>
            </a:stretch>
          </p:blipFill>
          <p:spPr>
            <a:xfrm>
              <a:off x="0" y="3758184"/>
              <a:ext cx="7543800" cy="2505456"/>
            </a:xfrm>
            <a:prstGeom prst="rect">
              <a:avLst/>
            </a:prstGeom>
          </p:spPr>
        </p:pic>
        <p:pic>
          <p:nvPicPr>
            <p:cNvPr id="10" name="Picture 121660"/>
            <p:cNvPicPr/>
            <p:nvPr/>
          </p:nvPicPr>
          <p:blipFill>
            <a:blip r:embed="rId3"/>
            <a:stretch>
              <a:fillRect/>
            </a:stretch>
          </p:blipFill>
          <p:spPr>
            <a:xfrm>
              <a:off x="0" y="6260592"/>
              <a:ext cx="7543800" cy="2505456"/>
            </a:xfrm>
            <a:prstGeom prst="rect">
              <a:avLst/>
            </a:prstGeom>
          </p:spPr>
        </p:pic>
        <p:pic>
          <p:nvPicPr>
            <p:cNvPr id="12" name="Picture 121661"/>
            <p:cNvPicPr/>
            <p:nvPr/>
          </p:nvPicPr>
          <p:blipFill>
            <a:blip r:embed="rId4"/>
            <a:stretch>
              <a:fillRect/>
            </a:stretch>
          </p:blipFill>
          <p:spPr>
            <a:xfrm>
              <a:off x="0" y="8841232"/>
              <a:ext cx="7543800" cy="1319785"/>
            </a:xfrm>
            <a:prstGeom prst="rect">
              <a:avLst/>
            </a:prstGeom>
          </p:spPr>
        </p:pic>
        <p:sp>
          <p:nvSpPr>
            <p:cNvPr id="13" name="Rectangle 824"/>
            <p:cNvSpPr/>
            <p:nvPr/>
          </p:nvSpPr>
          <p:spPr>
            <a:xfrm>
              <a:off x="525641" y="9436560"/>
              <a:ext cx="463139" cy="272425"/>
            </a:xfrm>
            <a:prstGeom prst="rect">
              <a:avLst/>
            </a:prstGeom>
            <a:ln>
              <a:noFill/>
            </a:ln>
          </p:spPr>
          <p:txBody>
            <a:bodyPr vert="horz" lIns="0" tIns="0" rIns="0" bIns="0" rtlCol="0">
              <a:noAutofit/>
            </a:bodyPr>
            <a:lstStyle/>
            <a:p>
              <a:pPr marL="6350" marR="158115" indent="-6350" algn="l">
                <a:lnSpc>
                  <a:spcPct val="107000"/>
                </a:lnSpc>
                <a:spcAft>
                  <a:spcPts val="800"/>
                </a:spcAft>
              </a:pPr>
              <a:r>
                <a:rPr lang="en-US" sz="1400" b="1" kern="100">
                  <a:solidFill>
                    <a:srgbClr val="FFFF00"/>
                  </a:solidFill>
                  <a:effectLst/>
                  <a:latin typeface="Times New Roman" panose="02020603050405020304" pitchFamily="18" charset="0"/>
                  <a:ea typeface="Times New Roman" panose="02020603050405020304" pitchFamily="18" charset="0"/>
                  <a:cs typeface="바탕" panose="02030600000101010101" pitchFamily="18" charset="-127"/>
                </a:rPr>
                <a:t>TOC</a:t>
              </a:r>
              <a:endParaRPr lang="ko-KR" sz="800" kern="100">
                <a:solidFill>
                  <a:srgbClr val="000000"/>
                </a:solidFill>
                <a:effectLst/>
                <a:latin typeface="바탕" panose="02030600000101010101" pitchFamily="18" charset="-127"/>
                <a:ea typeface="바탕" panose="02030600000101010101" pitchFamily="18" charset="-127"/>
                <a:cs typeface="바탕" panose="02030600000101010101" pitchFamily="18" charset="-127"/>
              </a:endParaRPr>
            </a:p>
          </p:txBody>
        </p:sp>
        <p:sp>
          <p:nvSpPr>
            <p:cNvPr id="14" name="Rectangle 825"/>
            <p:cNvSpPr/>
            <p:nvPr/>
          </p:nvSpPr>
          <p:spPr>
            <a:xfrm>
              <a:off x="3342239" y="9496133"/>
              <a:ext cx="1992803" cy="236891"/>
            </a:xfrm>
            <a:prstGeom prst="rect">
              <a:avLst/>
            </a:prstGeom>
            <a:ln>
              <a:noFill/>
            </a:ln>
          </p:spPr>
          <p:txBody>
            <a:bodyPr vert="horz" lIns="0" tIns="0" rIns="0" bIns="0" rtlCol="0">
              <a:noAutofit/>
            </a:bodyPr>
            <a:lstStyle/>
            <a:p>
              <a:pPr marL="6350" marR="158115" indent="-6350" algn="l">
                <a:lnSpc>
                  <a:spcPct val="107000"/>
                </a:lnSpc>
                <a:spcAft>
                  <a:spcPts val="800"/>
                </a:spcAft>
              </a:pPr>
              <a:r>
                <a:rPr lang="en-US" sz="1400" b="1" kern="100">
                  <a:solidFill>
                    <a:srgbClr val="FFFF00"/>
                  </a:solidFill>
                  <a:effectLst/>
                  <a:latin typeface="Calibri" panose="020F0502020204030204" pitchFamily="34" charset="0"/>
                  <a:ea typeface="Calibri" panose="020F0502020204030204" pitchFamily="34" charset="0"/>
                  <a:cs typeface="바탕" panose="02030600000101010101" pitchFamily="18" charset="-127"/>
                </a:rPr>
                <a:t>Green Algae Growth</a:t>
              </a:r>
              <a:endParaRPr lang="ko-KR" sz="800" kern="100">
                <a:solidFill>
                  <a:srgbClr val="000000"/>
                </a:solidFill>
                <a:effectLst/>
                <a:latin typeface="바탕" panose="02030600000101010101" pitchFamily="18" charset="-127"/>
                <a:ea typeface="바탕" panose="02030600000101010101" pitchFamily="18" charset="-127"/>
                <a:cs typeface="바탕" panose="02030600000101010101" pitchFamily="18" charset="-127"/>
              </a:endParaRPr>
            </a:p>
          </p:txBody>
        </p:sp>
        <p:sp>
          <p:nvSpPr>
            <p:cNvPr id="15" name="Rectangle 826"/>
            <p:cNvSpPr/>
            <p:nvPr/>
          </p:nvSpPr>
          <p:spPr>
            <a:xfrm>
              <a:off x="5159608" y="9476470"/>
              <a:ext cx="1708686" cy="236891"/>
            </a:xfrm>
            <a:prstGeom prst="rect">
              <a:avLst/>
            </a:prstGeom>
            <a:ln>
              <a:noFill/>
            </a:ln>
          </p:spPr>
          <p:txBody>
            <a:bodyPr vert="horz" lIns="0" tIns="0" rIns="0" bIns="0" rtlCol="0">
              <a:noAutofit/>
            </a:bodyPr>
            <a:lstStyle/>
            <a:p>
              <a:pPr marL="6350" marR="158115" indent="-6350" algn="l">
                <a:lnSpc>
                  <a:spcPct val="107000"/>
                </a:lnSpc>
                <a:spcAft>
                  <a:spcPts val="800"/>
                </a:spcAft>
              </a:pPr>
              <a:r>
                <a:rPr lang="en-US" sz="1400" b="1" kern="100">
                  <a:solidFill>
                    <a:srgbClr val="FFFF00"/>
                  </a:solidFill>
                  <a:effectLst/>
                  <a:latin typeface="Calibri" panose="020F0502020204030204" pitchFamily="34" charset="0"/>
                  <a:ea typeface="Calibri" panose="020F0502020204030204" pitchFamily="34" charset="0"/>
                  <a:cs typeface="바탕" panose="02030600000101010101" pitchFamily="18" charset="-127"/>
                </a:rPr>
                <a:t>Trihalomethanes </a:t>
              </a:r>
              <a:endParaRPr lang="ko-KR" sz="800" kern="100">
                <a:solidFill>
                  <a:srgbClr val="000000"/>
                </a:solidFill>
                <a:effectLst/>
                <a:latin typeface="바탕" panose="02030600000101010101" pitchFamily="18" charset="-127"/>
                <a:ea typeface="바탕" panose="02030600000101010101" pitchFamily="18" charset="-127"/>
                <a:cs typeface="바탕" panose="02030600000101010101" pitchFamily="18" charset="-127"/>
              </a:endParaRPr>
            </a:p>
          </p:txBody>
        </p:sp>
        <p:sp>
          <p:nvSpPr>
            <p:cNvPr id="16" name="Rectangle 119950"/>
            <p:cNvSpPr/>
            <p:nvPr/>
          </p:nvSpPr>
          <p:spPr>
            <a:xfrm>
              <a:off x="5512986" y="9689598"/>
              <a:ext cx="73714" cy="236891"/>
            </a:xfrm>
            <a:prstGeom prst="rect">
              <a:avLst/>
            </a:prstGeom>
            <a:ln>
              <a:noFill/>
            </a:ln>
          </p:spPr>
          <p:txBody>
            <a:bodyPr vert="horz" lIns="0" tIns="0" rIns="0" bIns="0" rtlCol="0">
              <a:noAutofit/>
            </a:bodyPr>
            <a:lstStyle/>
            <a:p>
              <a:pPr marL="6350" marR="158115" indent="-6350" algn="l">
                <a:lnSpc>
                  <a:spcPct val="107000"/>
                </a:lnSpc>
                <a:spcAft>
                  <a:spcPts val="800"/>
                </a:spcAft>
              </a:pPr>
              <a:r>
                <a:rPr lang="en-US" sz="1400" b="1" kern="100">
                  <a:solidFill>
                    <a:srgbClr val="FFFF00"/>
                  </a:solidFill>
                  <a:effectLst/>
                  <a:latin typeface="Calibri" panose="020F0502020204030204" pitchFamily="34" charset="0"/>
                  <a:ea typeface="Calibri" panose="020F0502020204030204" pitchFamily="34" charset="0"/>
                  <a:cs typeface="바탕" panose="02030600000101010101" pitchFamily="18" charset="-127"/>
                </a:rPr>
                <a:t>(</a:t>
              </a:r>
              <a:endParaRPr lang="ko-KR" sz="800" kern="100">
                <a:solidFill>
                  <a:srgbClr val="000000"/>
                </a:solidFill>
                <a:effectLst/>
                <a:latin typeface="바탕" panose="02030600000101010101" pitchFamily="18" charset="-127"/>
                <a:ea typeface="바탕" panose="02030600000101010101" pitchFamily="18" charset="-127"/>
                <a:cs typeface="바탕" panose="02030600000101010101" pitchFamily="18" charset="-127"/>
              </a:endParaRPr>
            </a:p>
          </p:txBody>
        </p:sp>
        <p:sp>
          <p:nvSpPr>
            <p:cNvPr id="17" name="Rectangle 119952"/>
            <p:cNvSpPr/>
            <p:nvPr/>
          </p:nvSpPr>
          <p:spPr>
            <a:xfrm>
              <a:off x="5567822" y="9689598"/>
              <a:ext cx="568376" cy="236891"/>
            </a:xfrm>
            <a:prstGeom prst="rect">
              <a:avLst/>
            </a:prstGeom>
            <a:ln>
              <a:noFill/>
            </a:ln>
          </p:spPr>
          <p:txBody>
            <a:bodyPr vert="horz" lIns="0" tIns="0" rIns="0" bIns="0" rtlCol="0">
              <a:noAutofit/>
            </a:bodyPr>
            <a:lstStyle/>
            <a:p>
              <a:pPr marL="6350" marR="158115" indent="-6350" algn="l">
                <a:lnSpc>
                  <a:spcPct val="107000"/>
                </a:lnSpc>
                <a:spcAft>
                  <a:spcPts val="800"/>
                </a:spcAft>
              </a:pPr>
              <a:r>
                <a:rPr lang="en-US" sz="1400" b="1" kern="100">
                  <a:solidFill>
                    <a:srgbClr val="FFFF00"/>
                  </a:solidFill>
                  <a:effectLst/>
                  <a:latin typeface="Calibri" panose="020F0502020204030204" pitchFamily="34" charset="0"/>
                  <a:ea typeface="Calibri" panose="020F0502020204030204" pitchFamily="34" charset="0"/>
                  <a:cs typeface="바탕" panose="02030600000101010101" pitchFamily="18" charset="-127"/>
                </a:rPr>
                <a:t>THMs</a:t>
              </a:r>
              <a:endParaRPr lang="ko-KR" sz="800" kern="100">
                <a:solidFill>
                  <a:srgbClr val="000000"/>
                </a:solidFill>
                <a:effectLst/>
                <a:latin typeface="바탕" panose="02030600000101010101" pitchFamily="18" charset="-127"/>
                <a:ea typeface="바탕" panose="02030600000101010101" pitchFamily="18" charset="-127"/>
                <a:cs typeface="바탕" panose="02030600000101010101" pitchFamily="18" charset="-127"/>
              </a:endParaRPr>
            </a:p>
          </p:txBody>
        </p:sp>
        <p:sp>
          <p:nvSpPr>
            <p:cNvPr id="18" name="Rectangle 119951"/>
            <p:cNvSpPr/>
            <p:nvPr/>
          </p:nvSpPr>
          <p:spPr>
            <a:xfrm>
              <a:off x="5995832" y="9689598"/>
              <a:ext cx="73714" cy="236891"/>
            </a:xfrm>
            <a:prstGeom prst="rect">
              <a:avLst/>
            </a:prstGeom>
            <a:ln>
              <a:noFill/>
            </a:ln>
          </p:spPr>
          <p:txBody>
            <a:bodyPr vert="horz" lIns="0" tIns="0" rIns="0" bIns="0" rtlCol="0">
              <a:noAutofit/>
            </a:bodyPr>
            <a:lstStyle/>
            <a:p>
              <a:pPr marL="6350" marR="158115" indent="-6350" algn="l">
                <a:lnSpc>
                  <a:spcPct val="107000"/>
                </a:lnSpc>
                <a:spcAft>
                  <a:spcPts val="800"/>
                </a:spcAft>
              </a:pPr>
              <a:r>
                <a:rPr lang="en-US" sz="1400" b="1" kern="100">
                  <a:solidFill>
                    <a:srgbClr val="FFFF00"/>
                  </a:solidFill>
                  <a:effectLst/>
                  <a:latin typeface="Calibri" panose="020F0502020204030204" pitchFamily="34" charset="0"/>
                  <a:ea typeface="Calibri" panose="020F0502020204030204" pitchFamily="34" charset="0"/>
                  <a:cs typeface="바탕" panose="02030600000101010101" pitchFamily="18" charset="-127"/>
                </a:rPr>
                <a:t>)</a:t>
              </a:r>
              <a:endParaRPr lang="ko-KR" sz="800" kern="100">
                <a:solidFill>
                  <a:srgbClr val="000000"/>
                </a:solidFill>
                <a:effectLst/>
                <a:latin typeface="바탕" panose="02030600000101010101" pitchFamily="18" charset="-127"/>
                <a:ea typeface="바탕" panose="02030600000101010101" pitchFamily="18" charset="-127"/>
                <a:cs typeface="바탕" panose="02030600000101010101" pitchFamily="18" charset="-127"/>
              </a:endParaRPr>
            </a:p>
          </p:txBody>
        </p:sp>
        <p:sp>
          <p:nvSpPr>
            <p:cNvPr id="19" name="Rectangle 828"/>
            <p:cNvSpPr/>
            <p:nvPr/>
          </p:nvSpPr>
          <p:spPr>
            <a:xfrm>
              <a:off x="6651123" y="9441467"/>
              <a:ext cx="1246779" cy="236891"/>
            </a:xfrm>
            <a:prstGeom prst="rect">
              <a:avLst/>
            </a:prstGeom>
            <a:ln>
              <a:noFill/>
            </a:ln>
          </p:spPr>
          <p:txBody>
            <a:bodyPr vert="horz" lIns="0" tIns="0" rIns="0" bIns="0" rtlCol="0">
              <a:noAutofit/>
            </a:bodyPr>
            <a:lstStyle/>
            <a:p>
              <a:pPr marL="6350" marR="158115" indent="-6350" algn="l">
                <a:lnSpc>
                  <a:spcPct val="107000"/>
                </a:lnSpc>
                <a:spcAft>
                  <a:spcPts val="800"/>
                </a:spcAft>
              </a:pPr>
              <a:r>
                <a:rPr lang="en-US" sz="1400" b="1" kern="100">
                  <a:solidFill>
                    <a:srgbClr val="FFFF00"/>
                  </a:solidFill>
                  <a:effectLst/>
                  <a:latin typeface="Calibri" panose="020F0502020204030204" pitchFamily="34" charset="0"/>
                  <a:ea typeface="Calibri" panose="020F0502020204030204" pitchFamily="34" charset="0"/>
                  <a:cs typeface="바탕" panose="02030600000101010101" pitchFamily="18" charset="-127"/>
                </a:rPr>
                <a:t>Greenhouse </a:t>
              </a:r>
              <a:endParaRPr lang="ko-KR" sz="800" kern="100">
                <a:solidFill>
                  <a:srgbClr val="000000"/>
                </a:solidFill>
                <a:effectLst/>
                <a:latin typeface="바탕" panose="02030600000101010101" pitchFamily="18" charset="-127"/>
                <a:ea typeface="바탕" panose="02030600000101010101" pitchFamily="18" charset="-127"/>
                <a:cs typeface="바탕" panose="02030600000101010101" pitchFamily="18" charset="-127"/>
              </a:endParaRPr>
            </a:p>
          </p:txBody>
        </p:sp>
        <p:sp>
          <p:nvSpPr>
            <p:cNvPr id="20" name="Rectangle 829"/>
            <p:cNvSpPr/>
            <p:nvPr/>
          </p:nvSpPr>
          <p:spPr>
            <a:xfrm>
              <a:off x="6635891" y="9654594"/>
              <a:ext cx="1233411" cy="236891"/>
            </a:xfrm>
            <a:prstGeom prst="rect">
              <a:avLst/>
            </a:prstGeom>
            <a:ln>
              <a:noFill/>
            </a:ln>
          </p:spPr>
          <p:txBody>
            <a:bodyPr vert="horz" lIns="0" tIns="0" rIns="0" bIns="0" rtlCol="0">
              <a:noAutofit/>
            </a:bodyPr>
            <a:lstStyle/>
            <a:p>
              <a:pPr marL="6350" marR="158115" indent="-6350" algn="l">
                <a:lnSpc>
                  <a:spcPct val="107000"/>
                </a:lnSpc>
                <a:spcAft>
                  <a:spcPts val="800"/>
                </a:spcAft>
              </a:pPr>
              <a:r>
                <a:rPr lang="en-US" sz="1400" b="1" kern="100">
                  <a:solidFill>
                    <a:srgbClr val="FFFF00"/>
                  </a:solidFill>
                  <a:effectLst/>
                  <a:latin typeface="Calibri" panose="020F0502020204030204" pitchFamily="34" charset="0"/>
                  <a:ea typeface="Calibri" panose="020F0502020204030204" pitchFamily="34" charset="0"/>
                  <a:cs typeface="바탕" panose="02030600000101010101" pitchFamily="18" charset="-127"/>
                </a:rPr>
                <a:t>Gas increase</a:t>
              </a:r>
              <a:endParaRPr lang="ko-KR" sz="800" kern="100">
                <a:solidFill>
                  <a:srgbClr val="000000"/>
                </a:solidFill>
                <a:effectLst/>
                <a:latin typeface="바탕" panose="02030600000101010101" pitchFamily="18" charset="-127"/>
                <a:ea typeface="바탕" panose="02030600000101010101" pitchFamily="18" charset="-127"/>
                <a:cs typeface="바탕" panose="02030600000101010101" pitchFamily="18" charset="-127"/>
              </a:endParaRPr>
            </a:p>
          </p:txBody>
        </p:sp>
        <p:sp>
          <p:nvSpPr>
            <p:cNvPr id="21" name="Rectangle 830"/>
            <p:cNvSpPr/>
            <p:nvPr/>
          </p:nvSpPr>
          <p:spPr>
            <a:xfrm>
              <a:off x="1900168" y="9399421"/>
              <a:ext cx="517844" cy="272425"/>
            </a:xfrm>
            <a:prstGeom prst="rect">
              <a:avLst/>
            </a:prstGeom>
            <a:ln>
              <a:noFill/>
            </a:ln>
          </p:spPr>
          <p:txBody>
            <a:bodyPr vert="horz" lIns="0" tIns="0" rIns="0" bIns="0" rtlCol="0">
              <a:noAutofit/>
            </a:bodyPr>
            <a:lstStyle/>
            <a:p>
              <a:pPr marL="6350" marR="158115" indent="-6350" algn="l">
                <a:lnSpc>
                  <a:spcPct val="107000"/>
                </a:lnSpc>
                <a:spcAft>
                  <a:spcPts val="800"/>
                </a:spcAft>
              </a:pPr>
              <a:r>
                <a:rPr lang="en-US" sz="1400" b="1" kern="100">
                  <a:solidFill>
                    <a:srgbClr val="FFFF00"/>
                  </a:solidFill>
                  <a:effectLst/>
                  <a:latin typeface="Times New Roman" panose="02020603050405020304" pitchFamily="18" charset="0"/>
                  <a:ea typeface="Times New Roman" panose="02020603050405020304" pitchFamily="18" charset="0"/>
                  <a:cs typeface="바탕" panose="02030600000101010101" pitchFamily="18" charset="-127"/>
                </a:rPr>
                <a:t>DOC</a:t>
              </a:r>
              <a:endParaRPr lang="ko-KR" sz="800" kern="100">
                <a:solidFill>
                  <a:srgbClr val="000000"/>
                </a:solidFill>
                <a:effectLst/>
                <a:latin typeface="바탕" panose="02030600000101010101" pitchFamily="18" charset="-127"/>
                <a:ea typeface="바탕" panose="02030600000101010101" pitchFamily="18" charset="-127"/>
                <a:cs typeface="바탕" panose="02030600000101010101" pitchFamily="18" charset="-127"/>
              </a:endParaRPr>
            </a:p>
          </p:txBody>
        </p:sp>
        <p:pic>
          <p:nvPicPr>
            <p:cNvPr id="22" name="Picture 832"/>
            <p:cNvPicPr/>
            <p:nvPr/>
          </p:nvPicPr>
          <p:blipFill>
            <a:blip r:embed="rId5"/>
            <a:stretch>
              <a:fillRect/>
            </a:stretch>
          </p:blipFill>
          <p:spPr>
            <a:xfrm>
              <a:off x="1398283" y="8847798"/>
              <a:ext cx="1894840" cy="1304646"/>
            </a:xfrm>
            <a:prstGeom prst="rect">
              <a:avLst/>
            </a:prstGeom>
          </p:spPr>
        </p:pic>
        <p:sp>
          <p:nvSpPr>
            <p:cNvPr id="24" name="Rectangle 834"/>
            <p:cNvSpPr/>
            <p:nvPr/>
          </p:nvSpPr>
          <p:spPr>
            <a:xfrm>
              <a:off x="484796" y="757636"/>
              <a:ext cx="1522879" cy="338126"/>
            </a:xfrm>
            <a:prstGeom prst="rect">
              <a:avLst/>
            </a:prstGeom>
            <a:ln>
              <a:noFill/>
            </a:ln>
          </p:spPr>
          <p:txBody>
            <a:bodyPr vert="horz" lIns="0" tIns="0" rIns="0" bIns="0" rtlCol="0">
              <a:noAutofit/>
            </a:bodyPr>
            <a:lstStyle/>
            <a:p>
              <a:pPr marL="6350" marR="158115" indent="-6350" algn="l">
                <a:lnSpc>
                  <a:spcPct val="107000"/>
                </a:lnSpc>
                <a:spcAft>
                  <a:spcPts val="800"/>
                </a:spcAft>
              </a:pPr>
              <a:r>
                <a:rPr lang="en-US" sz="2000" kern="100" dirty="0" smtClean="0">
                  <a:solidFill>
                    <a:srgbClr val="2E75B6"/>
                  </a:solidFill>
                  <a:effectLst/>
                  <a:latin typeface="Calibri" panose="020F0502020204030204" pitchFamily="34" charset="0"/>
                  <a:ea typeface="Calibri" panose="020F0502020204030204" pitchFamily="34" charset="0"/>
                  <a:cs typeface="바탕" panose="02030600000101010101" pitchFamily="18" charset="-127"/>
                </a:rPr>
                <a:t> </a:t>
              </a:r>
              <a:endParaRPr lang="ko-KR" sz="800" kern="100" dirty="0">
                <a:solidFill>
                  <a:srgbClr val="000000"/>
                </a:solidFill>
                <a:effectLst/>
                <a:latin typeface="바탕" panose="02030600000101010101" pitchFamily="18" charset="-127"/>
                <a:ea typeface="바탕" panose="02030600000101010101" pitchFamily="18" charset="-127"/>
                <a:cs typeface="바탕" panose="02030600000101010101" pitchFamily="18" charset="-127"/>
              </a:endParaRPr>
            </a:p>
          </p:txBody>
        </p:sp>
        <p:sp>
          <p:nvSpPr>
            <p:cNvPr id="25" name="Rectangle 835"/>
            <p:cNvSpPr/>
            <p:nvPr/>
          </p:nvSpPr>
          <p:spPr>
            <a:xfrm>
              <a:off x="1632412" y="765769"/>
              <a:ext cx="1479102" cy="338126"/>
            </a:xfrm>
            <a:prstGeom prst="rect">
              <a:avLst/>
            </a:prstGeom>
            <a:ln>
              <a:noFill/>
            </a:ln>
          </p:spPr>
          <p:txBody>
            <a:bodyPr vert="horz" lIns="0" tIns="0" rIns="0" bIns="0" rtlCol="0">
              <a:noAutofit/>
            </a:bodyPr>
            <a:lstStyle/>
            <a:p>
              <a:pPr marL="6350" marR="158115" indent="-6350" algn="l">
                <a:lnSpc>
                  <a:spcPct val="107000"/>
                </a:lnSpc>
                <a:spcAft>
                  <a:spcPts val="800"/>
                </a:spcAft>
              </a:pPr>
              <a:endParaRPr lang="ko-KR" sz="800" b="1" kern="100" dirty="0">
                <a:solidFill>
                  <a:srgbClr val="000000"/>
                </a:solidFill>
                <a:effectLst/>
                <a:latin typeface="바탕" panose="02030600000101010101" pitchFamily="18" charset="-127"/>
                <a:ea typeface="바탕" panose="02030600000101010101" pitchFamily="18" charset="-127"/>
                <a:cs typeface="바탕" panose="02030600000101010101" pitchFamily="18" charset="-127"/>
              </a:endParaRPr>
            </a:p>
          </p:txBody>
        </p:sp>
        <p:sp>
          <p:nvSpPr>
            <p:cNvPr id="26" name="Rectangle 836"/>
            <p:cNvSpPr/>
            <p:nvPr/>
          </p:nvSpPr>
          <p:spPr>
            <a:xfrm>
              <a:off x="547246" y="1688545"/>
              <a:ext cx="3422037" cy="674227"/>
            </a:xfrm>
            <a:prstGeom prst="rect">
              <a:avLst/>
            </a:prstGeom>
            <a:ln>
              <a:noFill/>
            </a:ln>
          </p:spPr>
          <p:txBody>
            <a:bodyPr vert="horz" lIns="0" tIns="0" rIns="0" bIns="0" rtlCol="0">
              <a:noAutofit/>
            </a:bodyPr>
            <a:lstStyle/>
            <a:p>
              <a:pPr marL="6350" marR="158115" indent="-6350" algn="l">
                <a:lnSpc>
                  <a:spcPct val="107000"/>
                </a:lnSpc>
                <a:spcAft>
                  <a:spcPts val="800"/>
                </a:spcAft>
              </a:pPr>
              <a:endParaRPr lang="ko-KR" sz="800" kern="100" dirty="0">
                <a:solidFill>
                  <a:srgbClr val="000000"/>
                </a:solidFill>
                <a:effectLst/>
                <a:latin typeface="바탕" panose="02030600000101010101" pitchFamily="18" charset="-127"/>
                <a:ea typeface="바탕" panose="02030600000101010101" pitchFamily="18" charset="-127"/>
                <a:cs typeface="바탕" panose="02030600000101010101" pitchFamily="18" charset="-127"/>
              </a:endParaRPr>
            </a:p>
          </p:txBody>
        </p:sp>
      </p:grpSp>
    </p:spTree>
    <p:extLst>
      <p:ext uri="{BB962C8B-B14F-4D97-AF65-F5344CB8AC3E}">
        <p14:creationId xmlns:p14="http://schemas.microsoft.com/office/powerpoint/2010/main" val="3898247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443753" y="365126"/>
            <a:ext cx="11362765" cy="818216"/>
          </a:xfrm>
        </p:spPr>
        <p:txBody>
          <a:bodyPr>
            <a:normAutofit fontScale="90000"/>
          </a:bodyPr>
          <a:lstStyle/>
          <a:p>
            <a:r>
              <a:rPr lang="en-US" altLang="ko-KR" dirty="0" smtClean="0"/>
              <a:t/>
            </a:r>
            <a:br>
              <a:rPr lang="en-US" altLang="ko-KR" dirty="0" smtClean="0"/>
            </a:br>
            <a:r>
              <a:rPr lang="en-US" altLang="ko-KR" dirty="0"/>
              <a:t/>
            </a:r>
            <a:br>
              <a:rPr lang="en-US" altLang="ko-KR" dirty="0"/>
            </a:br>
            <a:r>
              <a:rPr lang="en-US" altLang="ko-KR" dirty="0" smtClean="0"/>
              <a:t/>
            </a:r>
            <a:br>
              <a:rPr lang="en-US" altLang="ko-KR" dirty="0" smtClean="0"/>
            </a:br>
            <a:r>
              <a:rPr lang="en-US" altLang="ko-KR" dirty="0"/>
              <a:t/>
            </a:r>
            <a:br>
              <a:rPr lang="en-US" altLang="ko-KR" dirty="0"/>
            </a:br>
            <a:r>
              <a:rPr lang="en-US" altLang="ko-KR" sz="3600" dirty="0" smtClean="0"/>
              <a:t>Advanced </a:t>
            </a:r>
            <a:r>
              <a:rPr lang="en-US" altLang="ko-KR" sz="3600" dirty="0"/>
              <a:t>livestock waste processing technology EO-EC </a:t>
            </a:r>
            <a:r>
              <a:rPr lang="en-US" altLang="ko-KR" sz="3600" dirty="0" smtClean="0"/>
              <a:t/>
            </a:r>
            <a:br>
              <a:rPr lang="en-US" altLang="ko-KR" sz="3600" dirty="0" smtClean="0"/>
            </a:br>
            <a:r>
              <a:rPr lang="en-US" altLang="ko-KR" dirty="0"/>
              <a:t/>
            </a:r>
            <a:br>
              <a:rPr lang="en-US" altLang="ko-KR" dirty="0"/>
            </a:br>
            <a:r>
              <a:rPr lang="en-US" altLang="ko-KR" dirty="0" smtClean="0"/>
              <a:t/>
            </a:r>
            <a:br>
              <a:rPr lang="en-US" altLang="ko-KR" dirty="0" smtClean="0"/>
            </a:br>
            <a:r>
              <a:rPr lang="en-US" altLang="ko-KR" dirty="0" err="1" smtClean="0"/>
              <a:t>Electrocatalyst</a:t>
            </a:r>
            <a:r>
              <a:rPr lang="en-US" altLang="ko-KR" dirty="0" smtClean="0"/>
              <a:t>(oxidation/adsorption/coagulation/sterilization</a:t>
            </a:r>
            <a:r>
              <a:rPr lang="en-US" altLang="ko-KR" dirty="0"/>
              <a:t>) technology </a:t>
            </a:r>
            <a:endParaRPr lang="ko-KR" altLang="en-US" dirty="0"/>
          </a:p>
        </p:txBody>
      </p:sp>
      <p:sp>
        <p:nvSpPr>
          <p:cNvPr id="3" name="내용 개체 틀 2"/>
          <p:cNvSpPr>
            <a:spLocks noGrp="1"/>
          </p:cNvSpPr>
          <p:nvPr>
            <p:ph idx="1"/>
          </p:nvPr>
        </p:nvSpPr>
        <p:spPr>
          <a:xfrm>
            <a:off x="188259" y="1411941"/>
            <a:ext cx="11806517" cy="5204012"/>
          </a:xfrm>
        </p:spPr>
        <p:txBody>
          <a:bodyPr/>
          <a:lstStyle/>
          <a:p>
            <a:endParaRPr lang="en-US" altLang="ko-KR" dirty="0" smtClean="0"/>
          </a:p>
          <a:p>
            <a:endParaRPr lang="en-US" altLang="ko-KR" dirty="0"/>
          </a:p>
          <a:p>
            <a:endParaRPr lang="en-US" altLang="ko-KR" sz="2000" dirty="0" smtClean="0"/>
          </a:p>
          <a:p>
            <a:endParaRPr lang="en-US" altLang="ko-KR" dirty="0"/>
          </a:p>
          <a:p>
            <a:r>
              <a:rPr lang="en-US" altLang="ko-KR" dirty="0">
                <a:solidFill>
                  <a:srgbClr val="FF0000"/>
                </a:solidFill>
              </a:rPr>
              <a:t>No more </a:t>
            </a:r>
            <a:r>
              <a:rPr lang="en-US" altLang="ko-KR" dirty="0" smtClean="0">
                <a:solidFill>
                  <a:srgbClr val="FF0000"/>
                </a:solidFill>
              </a:rPr>
              <a:t>wastewater</a:t>
            </a:r>
          </a:p>
          <a:p>
            <a:r>
              <a:rPr lang="en-US" altLang="ko-KR" dirty="0" smtClean="0"/>
              <a:t>Not </a:t>
            </a:r>
            <a:r>
              <a:rPr lang="en-US" altLang="ko-KR" dirty="0"/>
              <a:t>waster , resources</a:t>
            </a:r>
            <a:endParaRPr lang="en-US" altLang="ko-KR" dirty="0" smtClean="0"/>
          </a:p>
          <a:p>
            <a:r>
              <a:rPr lang="en-US" altLang="ko-KR" dirty="0" smtClean="0"/>
              <a:t>Compared </a:t>
            </a:r>
            <a:r>
              <a:rPr lang="en-US" altLang="ko-KR" dirty="0"/>
              <a:t>to high water consumption, the amount of water reuse is small. Unstable water supply and demand due to limited resources and abnormal climate will continue in the future, and advanced water reuse and treatment technologies are being activated to overcome this.</a:t>
            </a:r>
            <a:endParaRPr lang="ko-KR" altLang="en-US" dirty="0"/>
          </a:p>
        </p:txBody>
      </p:sp>
    </p:spTree>
    <p:extLst>
      <p:ext uri="{BB962C8B-B14F-4D97-AF65-F5344CB8AC3E}">
        <p14:creationId xmlns:p14="http://schemas.microsoft.com/office/powerpoint/2010/main" val="3939171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제목 1"/>
          <p:cNvSpPr>
            <a:spLocks noGrp="1"/>
          </p:cNvSpPr>
          <p:nvPr>
            <p:ph type="ctrTitle"/>
          </p:nvPr>
        </p:nvSpPr>
        <p:spPr>
          <a:xfrm>
            <a:off x="321276" y="1122363"/>
            <a:ext cx="11458832" cy="1044188"/>
          </a:xfrm>
        </p:spPr>
        <p:txBody>
          <a:bodyPr>
            <a:normAutofit fontScale="90000"/>
          </a:bodyPr>
          <a:lstStyle/>
          <a:p>
            <a:r>
              <a:rPr lang="en-US" altLang="ko-KR" sz="3600" dirty="0"/>
              <a:t>Attempts and failures for advanced treatment of livestock waste and odor</a:t>
            </a:r>
            <a:endParaRPr lang="ko-KR" altLang="en-US" sz="3600" dirty="0"/>
          </a:p>
        </p:txBody>
      </p:sp>
      <p:sp>
        <p:nvSpPr>
          <p:cNvPr id="3" name="부제목 2"/>
          <p:cNvSpPr>
            <a:spLocks noGrp="1"/>
          </p:cNvSpPr>
          <p:nvPr>
            <p:ph type="subTitle" idx="1"/>
          </p:nvPr>
        </p:nvSpPr>
        <p:spPr>
          <a:xfrm>
            <a:off x="189470" y="2191265"/>
            <a:ext cx="11582400" cy="4357815"/>
          </a:xfrm>
        </p:spPr>
        <p:txBody>
          <a:bodyPr/>
          <a:lstStyle/>
          <a:p>
            <a:r>
              <a:rPr lang="en-US" altLang="ko-KR" dirty="0"/>
              <a:t>Until now, the process of processing highly concentrated livestock waste has not been easy. Conventional technology has a very long processing speed, resulting in additional costs for civil engineering structures and auxiliary facilities. Eliminates filter loss, excessive energy consumption, and difficulties in operation and maintenance during the main/auxiliary treatment process. This tells us that the main processing process needs to be improved to solve this </a:t>
            </a:r>
            <a:r>
              <a:rPr lang="en-US" altLang="ko-KR" dirty="0" smtClean="0"/>
              <a:t>problem</a:t>
            </a:r>
          </a:p>
          <a:p>
            <a:r>
              <a:rPr lang="en-US" altLang="ko-KR" dirty="0" smtClean="0"/>
              <a:t>-,High </a:t>
            </a:r>
            <a:r>
              <a:rPr lang="en-US" altLang="ko-KR" dirty="0"/>
              <a:t>separation membrane (filter) loss </a:t>
            </a:r>
            <a:r>
              <a:rPr lang="en-US" altLang="ko-KR" dirty="0" smtClean="0"/>
              <a:t>rate</a:t>
            </a:r>
          </a:p>
          <a:p>
            <a:r>
              <a:rPr lang="en-US" altLang="ko-KR" dirty="0" smtClean="0"/>
              <a:t>-,High </a:t>
            </a:r>
            <a:r>
              <a:rPr lang="en-US" altLang="ko-KR" dirty="0"/>
              <a:t>energy </a:t>
            </a:r>
            <a:r>
              <a:rPr lang="en-US" altLang="ko-KR" dirty="0" smtClean="0"/>
              <a:t>expense</a:t>
            </a:r>
          </a:p>
          <a:p>
            <a:r>
              <a:rPr lang="en-US" altLang="ko-KR" dirty="0" smtClean="0"/>
              <a:t>-, </a:t>
            </a:r>
            <a:r>
              <a:rPr lang="en-US" altLang="ko-KR" dirty="0"/>
              <a:t>Difficulties in operation and </a:t>
            </a:r>
            <a:r>
              <a:rPr lang="en-US" altLang="ko-KR" dirty="0" smtClean="0"/>
              <a:t>maintenance</a:t>
            </a:r>
          </a:p>
          <a:p>
            <a:r>
              <a:rPr lang="en-US" altLang="ko-KR" dirty="0"/>
              <a:t>-, Reduce the amount of environmental pollutants generated</a:t>
            </a:r>
            <a:endParaRPr lang="ko-KR" altLang="en-US" dirty="0"/>
          </a:p>
        </p:txBody>
      </p:sp>
    </p:spTree>
    <p:extLst>
      <p:ext uri="{BB962C8B-B14F-4D97-AF65-F5344CB8AC3E}">
        <p14:creationId xmlns:p14="http://schemas.microsoft.com/office/powerpoint/2010/main" val="221909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직사각형 1"/>
          <p:cNvSpPr/>
          <p:nvPr/>
        </p:nvSpPr>
        <p:spPr>
          <a:xfrm>
            <a:off x="793376" y="914400"/>
            <a:ext cx="10919012" cy="4893647"/>
          </a:xfrm>
          <a:prstGeom prst="rect">
            <a:avLst/>
          </a:prstGeom>
        </p:spPr>
        <p:txBody>
          <a:bodyPr wrap="square">
            <a:spAutoFit/>
          </a:bodyPr>
          <a:lstStyle/>
          <a:p>
            <a:r>
              <a:rPr lang="en-US" altLang="ko-KR" sz="2400" dirty="0" smtClean="0"/>
              <a:t>-,</a:t>
            </a:r>
            <a:r>
              <a:rPr lang="en-US" altLang="ko-KR" sz="3200" dirty="0" smtClean="0"/>
              <a:t>paradigm </a:t>
            </a:r>
          </a:p>
          <a:p>
            <a:r>
              <a:rPr lang="en-US" altLang="ko-KR" sz="2000" dirty="0" smtClean="0"/>
              <a:t>  Innovative </a:t>
            </a:r>
            <a:r>
              <a:rPr lang="en-US" altLang="ko-KR" sz="2000" dirty="0"/>
              <a:t>electrode </a:t>
            </a:r>
            <a:r>
              <a:rPr lang="en-US" altLang="ko-KR" sz="2000" dirty="0" smtClean="0"/>
              <a:t>processing </a:t>
            </a:r>
            <a:r>
              <a:rPr lang="en-US" altLang="ko-KR" sz="2000" dirty="0"/>
              <a:t>solutions </a:t>
            </a:r>
            <a:endParaRPr lang="en-US" altLang="ko-KR" sz="2000" dirty="0" smtClean="0"/>
          </a:p>
          <a:p>
            <a:r>
              <a:rPr lang="en-US" altLang="ko-KR" sz="2000" dirty="0" smtClean="0"/>
              <a:t>  </a:t>
            </a:r>
            <a:r>
              <a:rPr lang="en-US" altLang="ko-KR" sz="2000" dirty="0"/>
              <a:t>Low Carbon</a:t>
            </a:r>
            <a:r>
              <a:rPr lang="en-US" altLang="ko-KR" sz="2000" dirty="0" smtClean="0"/>
              <a:t> </a:t>
            </a:r>
            <a:r>
              <a:rPr lang="en-US" altLang="ko-KR" dirty="0"/>
              <a:t>BEST SOLUTION </a:t>
            </a:r>
            <a:r>
              <a:rPr lang="en-US" altLang="ko-KR" sz="2000" dirty="0" smtClean="0"/>
              <a:t>has </a:t>
            </a:r>
            <a:r>
              <a:rPr lang="en-US" altLang="ko-KR" sz="2000" dirty="0"/>
              <a:t>an ultra-highly </a:t>
            </a:r>
            <a:r>
              <a:rPr lang="en-US" altLang="ko-KR" sz="2000" dirty="0" smtClean="0"/>
              <a:t>treated</a:t>
            </a:r>
          </a:p>
          <a:p>
            <a:r>
              <a:rPr lang="en-US" altLang="ko-KR" sz="2000" dirty="0" smtClean="0"/>
              <a:t>  water </a:t>
            </a:r>
            <a:r>
              <a:rPr lang="en-US" altLang="ko-KR" sz="2000" dirty="0"/>
              <a:t>reuse technology that </a:t>
            </a:r>
            <a:endParaRPr lang="en-US" altLang="ko-KR" sz="2000" dirty="0" smtClean="0"/>
          </a:p>
          <a:p>
            <a:r>
              <a:rPr lang="en-US" altLang="ko-KR" sz="2000" dirty="0" smtClean="0"/>
              <a:t>  can </a:t>
            </a:r>
            <a:r>
              <a:rPr lang="en-US" altLang="ko-KR" sz="2000" dirty="0"/>
              <a:t>handle high concentrations using </a:t>
            </a:r>
            <a:endParaRPr lang="en-US" altLang="ko-KR" sz="2000" dirty="0" smtClean="0"/>
          </a:p>
          <a:p>
            <a:r>
              <a:rPr lang="en-US" altLang="ko-KR" sz="2000" dirty="0" smtClean="0"/>
              <a:t>  this </a:t>
            </a:r>
            <a:r>
              <a:rPr lang="en-US" altLang="ko-KR" sz="2000" dirty="0" err="1"/>
              <a:t>electrocatalytic</a:t>
            </a:r>
            <a:r>
              <a:rPr lang="en-US" altLang="ko-KR" sz="2000" dirty="0"/>
              <a:t> electrode system. </a:t>
            </a:r>
            <a:endParaRPr lang="en-US" altLang="ko-KR" sz="2000" dirty="0" smtClean="0"/>
          </a:p>
          <a:p>
            <a:r>
              <a:rPr lang="en-US" altLang="ko-KR" sz="2400" dirty="0" smtClean="0"/>
              <a:t>-,Biological </a:t>
            </a:r>
            <a:r>
              <a:rPr lang="en-US" altLang="ko-KR" sz="2400" dirty="0"/>
              <a:t>and not physical or chemical; </a:t>
            </a:r>
            <a:r>
              <a:rPr lang="en-US" altLang="ko-KR" sz="2000" dirty="0" smtClean="0"/>
              <a:t>Electrochemical </a:t>
            </a:r>
            <a:r>
              <a:rPr lang="en-US" altLang="ko-KR" sz="2000" dirty="0"/>
              <a:t>removal technology </a:t>
            </a:r>
            <a:endParaRPr lang="en-US" altLang="ko-KR" sz="2000" dirty="0" smtClean="0"/>
          </a:p>
          <a:p>
            <a:r>
              <a:rPr lang="en-US" altLang="ko-KR" sz="2000" dirty="0" smtClean="0"/>
              <a:t>  Blue </a:t>
            </a:r>
            <a:r>
              <a:rPr lang="en-US" altLang="ko-KR" sz="2000" dirty="0"/>
              <a:t>BS customized catalyst electrode, it can be applied to various fields, ensure </a:t>
            </a:r>
            <a:r>
              <a:rPr lang="en-US" altLang="ko-KR" sz="2000" dirty="0" smtClean="0"/>
              <a:t>safe</a:t>
            </a:r>
          </a:p>
          <a:p>
            <a:r>
              <a:rPr lang="en-US" altLang="ko-KR" sz="2000" dirty="0"/>
              <a:t> </a:t>
            </a:r>
            <a:r>
              <a:rPr lang="en-US" altLang="ko-KR" sz="2000" dirty="0" smtClean="0"/>
              <a:t> maintenance</a:t>
            </a:r>
            <a:r>
              <a:rPr lang="en-US" altLang="ko-KR" sz="2000" dirty="0"/>
              <a:t>, </a:t>
            </a:r>
            <a:r>
              <a:rPr lang="en-US" altLang="ko-KR" sz="2000" dirty="0" smtClean="0"/>
              <a:t> reduce </a:t>
            </a:r>
            <a:r>
              <a:rPr lang="en-US" altLang="ko-KR" sz="2000" dirty="0"/>
              <a:t>energy, and reduce environmental pollution. It is an </a:t>
            </a:r>
            <a:r>
              <a:rPr lang="en-US" altLang="ko-KR" sz="2000" dirty="0" smtClean="0"/>
              <a:t>eco-friendly</a:t>
            </a:r>
          </a:p>
          <a:p>
            <a:r>
              <a:rPr lang="en-US" altLang="ko-KR" sz="2000" dirty="0"/>
              <a:t> </a:t>
            </a:r>
            <a:r>
              <a:rPr lang="en-US" altLang="ko-KR" sz="2000" dirty="0" smtClean="0"/>
              <a:t> technology.</a:t>
            </a:r>
          </a:p>
          <a:p>
            <a:r>
              <a:rPr lang="en-US" altLang="ko-KR" sz="2400" dirty="0" smtClean="0">
                <a:solidFill>
                  <a:srgbClr val="0070C0"/>
                </a:solidFill>
              </a:rPr>
              <a:t>-, </a:t>
            </a:r>
            <a:r>
              <a:rPr lang="en-US" altLang="ko-KR" sz="2400" dirty="0">
                <a:solidFill>
                  <a:srgbClr val="0070C0"/>
                </a:solidFill>
              </a:rPr>
              <a:t>Drug cost 50% Saver </a:t>
            </a:r>
            <a:endParaRPr lang="en-US" altLang="ko-KR" sz="2400" dirty="0" smtClean="0">
              <a:solidFill>
                <a:srgbClr val="0070C0"/>
              </a:solidFill>
            </a:endParaRPr>
          </a:p>
          <a:p>
            <a:r>
              <a:rPr lang="en-US" altLang="ko-KR" sz="2400" dirty="0" smtClean="0">
                <a:solidFill>
                  <a:srgbClr val="0070C0"/>
                </a:solidFill>
              </a:rPr>
              <a:t>-, Energy </a:t>
            </a:r>
            <a:r>
              <a:rPr lang="en-US" altLang="ko-KR" sz="2400" dirty="0">
                <a:solidFill>
                  <a:srgbClr val="0070C0"/>
                </a:solidFill>
              </a:rPr>
              <a:t>usage 20% </a:t>
            </a:r>
            <a:r>
              <a:rPr lang="en-US" altLang="ko-KR" sz="2400" dirty="0" smtClean="0">
                <a:solidFill>
                  <a:srgbClr val="0070C0"/>
                </a:solidFill>
              </a:rPr>
              <a:t>reduction</a:t>
            </a:r>
          </a:p>
          <a:p>
            <a:r>
              <a:rPr lang="en-US" altLang="ko-KR" sz="2400" dirty="0" smtClean="0">
                <a:solidFill>
                  <a:srgbClr val="0070C0"/>
                </a:solidFill>
              </a:rPr>
              <a:t>-, </a:t>
            </a:r>
            <a:r>
              <a:rPr lang="en-US" altLang="ko-KR" sz="2400" dirty="0">
                <a:solidFill>
                  <a:srgbClr val="0070C0"/>
                </a:solidFill>
              </a:rPr>
              <a:t>Safe and efficient </a:t>
            </a:r>
            <a:r>
              <a:rPr lang="en-US" altLang="ko-KR" sz="2400" dirty="0" smtClean="0">
                <a:solidFill>
                  <a:srgbClr val="0070C0"/>
                </a:solidFill>
              </a:rPr>
              <a:t>Maintenance</a:t>
            </a:r>
          </a:p>
          <a:p>
            <a:r>
              <a:rPr lang="en-US" altLang="ko-KR" sz="2400" dirty="0" smtClean="0">
                <a:solidFill>
                  <a:srgbClr val="0070C0"/>
                </a:solidFill>
              </a:rPr>
              <a:t>-, </a:t>
            </a:r>
            <a:r>
              <a:rPr lang="en-US" altLang="ko-KR" sz="2400" dirty="0">
                <a:solidFill>
                  <a:srgbClr val="0070C0"/>
                </a:solidFill>
              </a:rPr>
              <a:t>Reducing carbon emissions Eco-friendly technology</a:t>
            </a:r>
            <a:endParaRPr lang="ko-KR" altLang="en-US" sz="2400" dirty="0">
              <a:solidFill>
                <a:srgbClr val="0070C0"/>
              </a:solidFill>
            </a:endParaRPr>
          </a:p>
        </p:txBody>
      </p:sp>
    </p:spTree>
    <p:extLst>
      <p:ext uri="{BB962C8B-B14F-4D97-AF65-F5344CB8AC3E}">
        <p14:creationId xmlns:p14="http://schemas.microsoft.com/office/powerpoint/2010/main" val="822188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Advanced oxidation EO-EC </a:t>
            </a:r>
            <a:endParaRPr lang="ko-KR" altLang="en-US" dirty="0"/>
          </a:p>
        </p:txBody>
      </p:sp>
      <p:sp>
        <p:nvSpPr>
          <p:cNvPr id="3" name="내용 개체 틀 2"/>
          <p:cNvSpPr>
            <a:spLocks noGrp="1"/>
          </p:cNvSpPr>
          <p:nvPr>
            <p:ph idx="1"/>
          </p:nvPr>
        </p:nvSpPr>
        <p:spPr>
          <a:xfrm>
            <a:off x="838200" y="1825625"/>
            <a:ext cx="10515600" cy="4736540"/>
          </a:xfrm>
        </p:spPr>
        <p:txBody>
          <a:bodyPr>
            <a:normAutofit lnSpcReduction="10000"/>
          </a:bodyPr>
          <a:lstStyle/>
          <a:p>
            <a:r>
              <a:rPr lang="en-US" altLang="ko-KR" sz="3200" dirty="0" err="1"/>
              <a:t>Electrocatalyst</a:t>
            </a:r>
            <a:r>
              <a:rPr lang="en-US" altLang="ko-KR" sz="3200" dirty="0"/>
              <a:t> </a:t>
            </a:r>
            <a:r>
              <a:rPr lang="en-US" altLang="ko-KR" sz="2000" dirty="0"/>
              <a:t>(oxidation/adsorption/coagulation/sterilization</a:t>
            </a:r>
            <a:r>
              <a:rPr lang="en-US" altLang="ko-KR" sz="2400" dirty="0"/>
              <a:t>) </a:t>
            </a:r>
            <a:r>
              <a:rPr lang="en-US" altLang="ko-KR" sz="2400" dirty="0" smtClean="0"/>
              <a:t>technology</a:t>
            </a:r>
          </a:p>
          <a:p>
            <a:endParaRPr lang="en-US" altLang="ko-KR" sz="2400" dirty="0" smtClean="0"/>
          </a:p>
          <a:p>
            <a:r>
              <a:rPr lang="en-US" altLang="ko-KR" sz="3200" b="1" dirty="0" smtClean="0"/>
              <a:t>Low </a:t>
            </a:r>
            <a:r>
              <a:rPr lang="en-US" altLang="ko-KR" sz="3200" b="1" dirty="0"/>
              <a:t>Carbon </a:t>
            </a:r>
            <a:r>
              <a:rPr lang="en-US" altLang="ko-KR" b="1" dirty="0"/>
              <a:t>BEST </a:t>
            </a:r>
            <a:r>
              <a:rPr lang="en-US" altLang="ko-KR" b="1" dirty="0" smtClean="0"/>
              <a:t>SOLUTION</a:t>
            </a:r>
          </a:p>
          <a:p>
            <a:endParaRPr lang="en-US" altLang="ko-KR" b="1" dirty="0" smtClean="0"/>
          </a:p>
          <a:p>
            <a:r>
              <a:rPr lang="en-US" altLang="ko-KR" sz="3200" dirty="0"/>
              <a:t> A representative company that considers the environment and improves the quality of life through “environmental improvement &amp; technology convergence”. As an environmental specialist company, we will do our best to advance the industry. We provide solutions in various water treatment fields.</a:t>
            </a:r>
            <a:endParaRPr lang="ko-KR" altLang="en-US" sz="3200" dirty="0"/>
          </a:p>
        </p:txBody>
      </p:sp>
    </p:spTree>
    <p:extLst>
      <p:ext uri="{BB962C8B-B14F-4D97-AF65-F5344CB8AC3E}">
        <p14:creationId xmlns:p14="http://schemas.microsoft.com/office/powerpoint/2010/main" val="1903834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직사각형 1"/>
          <p:cNvSpPr/>
          <p:nvPr/>
        </p:nvSpPr>
        <p:spPr>
          <a:xfrm>
            <a:off x="541867" y="402976"/>
            <a:ext cx="11650133" cy="5693866"/>
          </a:xfrm>
          <a:prstGeom prst="rect">
            <a:avLst/>
          </a:prstGeom>
        </p:spPr>
        <p:txBody>
          <a:bodyPr wrap="square">
            <a:spAutoFit/>
          </a:bodyPr>
          <a:lstStyle/>
          <a:p>
            <a:r>
              <a:rPr lang="en-US" altLang="ko-KR" sz="2000" b="1" dirty="0" smtClean="0">
                <a:solidFill>
                  <a:srgbClr val="0070C0"/>
                </a:solidFill>
              </a:rPr>
              <a:t>-,high </a:t>
            </a:r>
            <a:r>
              <a:rPr lang="en-US" altLang="ko-KR" sz="2000" b="1" dirty="0">
                <a:solidFill>
                  <a:srgbClr val="0070C0"/>
                </a:solidFill>
              </a:rPr>
              <a:t>concentration low concentration capable of simultaneous processing </a:t>
            </a:r>
            <a:r>
              <a:rPr lang="en-US" altLang="ko-KR" sz="2000" b="1" dirty="0" smtClean="0">
                <a:solidFill>
                  <a:srgbClr val="0070C0"/>
                </a:solidFill>
              </a:rPr>
              <a:t>modular</a:t>
            </a:r>
          </a:p>
          <a:p>
            <a:endParaRPr lang="en-US" altLang="ko-KR" dirty="0">
              <a:solidFill>
                <a:srgbClr val="0070C0"/>
              </a:solidFill>
            </a:endParaRPr>
          </a:p>
          <a:p>
            <a:endParaRPr lang="en-US" altLang="ko-KR" dirty="0" smtClean="0"/>
          </a:p>
          <a:p>
            <a:r>
              <a:rPr lang="en-US" altLang="ko-KR" sz="2000" b="1" dirty="0" smtClean="0">
                <a:solidFill>
                  <a:srgbClr val="C00000"/>
                </a:solidFill>
              </a:rPr>
              <a:t>-,EF </a:t>
            </a:r>
            <a:r>
              <a:rPr lang="en-US" altLang="ko-KR" sz="2000" b="1" dirty="0">
                <a:solidFill>
                  <a:srgbClr val="C00000"/>
                </a:solidFill>
              </a:rPr>
              <a:t>electrochemical catalytic filtration </a:t>
            </a:r>
            <a:r>
              <a:rPr lang="en-US" altLang="ko-KR" sz="2000" b="1" dirty="0" err="1" smtClean="0">
                <a:solidFill>
                  <a:srgbClr val="C00000"/>
                </a:solidFill>
              </a:rPr>
              <a:t>syste</a:t>
            </a:r>
            <a:endParaRPr lang="en-US" altLang="ko-KR" sz="2000" b="1" dirty="0" smtClean="0">
              <a:solidFill>
                <a:srgbClr val="C00000"/>
              </a:solidFill>
            </a:endParaRPr>
          </a:p>
          <a:p>
            <a:endParaRPr lang="en-US" altLang="ko-KR" dirty="0" smtClean="0">
              <a:solidFill>
                <a:srgbClr val="C00000"/>
              </a:solidFill>
            </a:endParaRPr>
          </a:p>
          <a:p>
            <a:endParaRPr lang="en-US" altLang="ko-KR" dirty="0">
              <a:solidFill>
                <a:srgbClr val="C00000"/>
              </a:solidFill>
            </a:endParaRPr>
          </a:p>
          <a:p>
            <a:r>
              <a:rPr lang="en-US" altLang="ko-KR" sz="2000" b="1" dirty="0" smtClean="0">
                <a:solidFill>
                  <a:srgbClr val="00B050"/>
                </a:solidFill>
              </a:rPr>
              <a:t>-,Livestock </a:t>
            </a:r>
            <a:r>
              <a:rPr lang="en-US" altLang="ko-KR" sz="2000" b="1" dirty="0">
                <a:solidFill>
                  <a:srgbClr val="00B050"/>
                </a:solidFill>
              </a:rPr>
              <a:t>manure Advanced processing ICT-based automatic </a:t>
            </a:r>
            <a:r>
              <a:rPr lang="en-US" altLang="ko-KR" sz="2000" b="1" dirty="0" err="1" smtClean="0">
                <a:solidFill>
                  <a:srgbClr val="00B050"/>
                </a:solidFill>
              </a:rPr>
              <a:t>syste</a:t>
            </a:r>
            <a:endParaRPr lang="en-US" altLang="ko-KR" sz="2000" b="1" dirty="0" smtClean="0">
              <a:solidFill>
                <a:srgbClr val="00B050"/>
              </a:solidFill>
            </a:endParaRPr>
          </a:p>
          <a:p>
            <a:endParaRPr lang="en-US" altLang="ko-KR" sz="2000" dirty="0">
              <a:solidFill>
                <a:srgbClr val="00B050"/>
              </a:solidFill>
            </a:endParaRPr>
          </a:p>
          <a:p>
            <a:r>
              <a:rPr lang="en-US" altLang="ko-KR" sz="3200" b="1" dirty="0"/>
              <a:t>PROCESS </a:t>
            </a:r>
            <a:endParaRPr lang="en-US" altLang="ko-KR" sz="3200" b="1" dirty="0" smtClean="0"/>
          </a:p>
          <a:p>
            <a:endParaRPr lang="en-US" altLang="ko-KR" sz="2000" dirty="0"/>
          </a:p>
          <a:p>
            <a:r>
              <a:rPr lang="en-US" altLang="ko-KR" sz="2800" dirty="0" smtClean="0"/>
              <a:t>1) Customer </a:t>
            </a:r>
          </a:p>
          <a:p>
            <a:r>
              <a:rPr lang="en-US" altLang="ko-KR" sz="2800" dirty="0" smtClean="0"/>
              <a:t>2) Custom </a:t>
            </a:r>
            <a:r>
              <a:rPr lang="en-US" altLang="ko-KR" sz="2800" dirty="0"/>
              <a:t>consulting </a:t>
            </a:r>
            <a:endParaRPr lang="en-US" altLang="ko-KR" sz="2800" dirty="0" smtClean="0"/>
          </a:p>
          <a:p>
            <a:r>
              <a:rPr lang="en-US" altLang="ko-KR" sz="2800" dirty="0" smtClean="0"/>
              <a:t>3) Process </a:t>
            </a:r>
            <a:r>
              <a:rPr lang="en-US" altLang="ko-KR" sz="2800" dirty="0"/>
              <a:t>design </a:t>
            </a:r>
            <a:endParaRPr lang="en-US" altLang="ko-KR" sz="2800" dirty="0" smtClean="0"/>
          </a:p>
          <a:p>
            <a:r>
              <a:rPr lang="en-US" altLang="ko-KR" sz="2800" dirty="0" smtClean="0"/>
              <a:t>4) </a:t>
            </a:r>
            <a:r>
              <a:rPr lang="en-US" altLang="ko-KR" sz="2400" dirty="0" smtClean="0"/>
              <a:t>PRODUCE </a:t>
            </a:r>
          </a:p>
          <a:p>
            <a:r>
              <a:rPr lang="en-US" altLang="ko-KR" sz="2800" dirty="0" smtClean="0"/>
              <a:t>5) Installation </a:t>
            </a:r>
            <a:r>
              <a:rPr lang="en-US" altLang="ko-KR" sz="2800" dirty="0"/>
              <a:t>&amp; Commissioning</a:t>
            </a:r>
            <a:endParaRPr lang="en-US" altLang="ko-KR" sz="2800" dirty="0" smtClean="0">
              <a:solidFill>
                <a:srgbClr val="00B050"/>
              </a:solidFill>
            </a:endParaRPr>
          </a:p>
          <a:p>
            <a:endParaRPr lang="ko-KR" altLang="en-US" sz="2000" dirty="0">
              <a:solidFill>
                <a:srgbClr val="00B050"/>
              </a:solidFill>
            </a:endParaRPr>
          </a:p>
        </p:txBody>
      </p:sp>
      <p:sp>
        <p:nvSpPr>
          <p:cNvPr id="3" name="아래쪽 화살표 2"/>
          <p:cNvSpPr/>
          <p:nvPr/>
        </p:nvSpPr>
        <p:spPr>
          <a:xfrm>
            <a:off x="2931460" y="779930"/>
            <a:ext cx="484632" cy="376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아래쪽 화살표 3"/>
          <p:cNvSpPr/>
          <p:nvPr/>
        </p:nvSpPr>
        <p:spPr>
          <a:xfrm>
            <a:off x="2326341" y="2164976"/>
            <a:ext cx="45719"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아래쪽 화살표 4"/>
          <p:cNvSpPr/>
          <p:nvPr/>
        </p:nvSpPr>
        <p:spPr>
          <a:xfrm rot="10800000">
            <a:off x="2922495" y="1766048"/>
            <a:ext cx="484632" cy="376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오른쪽 화살표 5"/>
          <p:cNvSpPr/>
          <p:nvPr/>
        </p:nvSpPr>
        <p:spPr>
          <a:xfrm>
            <a:off x="13178118" y="1008529"/>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004138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48"/>
          <p:cNvPicPr/>
          <p:nvPr/>
        </p:nvPicPr>
        <p:blipFill>
          <a:blip r:embed="rId2"/>
          <a:stretch>
            <a:fillRect/>
          </a:stretch>
        </p:blipFill>
        <p:spPr>
          <a:xfrm>
            <a:off x="1093331" y="2687234"/>
            <a:ext cx="1949823" cy="1778037"/>
          </a:xfrm>
          <a:prstGeom prst="rect">
            <a:avLst/>
          </a:prstGeom>
        </p:spPr>
      </p:pic>
      <p:pic>
        <p:nvPicPr>
          <p:cNvPr id="6" name="Picture 1345"/>
          <p:cNvPicPr/>
          <p:nvPr/>
        </p:nvPicPr>
        <p:blipFill>
          <a:blip r:embed="rId3"/>
          <a:stretch>
            <a:fillRect/>
          </a:stretch>
        </p:blipFill>
        <p:spPr>
          <a:xfrm>
            <a:off x="3981842" y="2827758"/>
            <a:ext cx="2114158" cy="1564099"/>
          </a:xfrm>
          <a:prstGeom prst="rect">
            <a:avLst/>
          </a:prstGeom>
        </p:spPr>
      </p:pic>
      <p:pic>
        <p:nvPicPr>
          <p:cNvPr id="7" name="Picture 1343"/>
          <p:cNvPicPr/>
          <p:nvPr/>
        </p:nvPicPr>
        <p:blipFill>
          <a:blip r:embed="rId4"/>
          <a:stretch>
            <a:fillRect/>
          </a:stretch>
        </p:blipFill>
        <p:spPr>
          <a:xfrm>
            <a:off x="847167" y="954741"/>
            <a:ext cx="2366680" cy="755221"/>
          </a:xfrm>
          <a:prstGeom prst="rect">
            <a:avLst/>
          </a:prstGeom>
        </p:spPr>
      </p:pic>
      <p:pic>
        <p:nvPicPr>
          <p:cNvPr id="8" name="Picture 1362"/>
          <p:cNvPicPr/>
          <p:nvPr/>
        </p:nvPicPr>
        <p:blipFill>
          <a:blip r:embed="rId5"/>
          <a:stretch>
            <a:fillRect/>
          </a:stretch>
        </p:blipFill>
        <p:spPr>
          <a:xfrm>
            <a:off x="7089871" y="2826017"/>
            <a:ext cx="2084294" cy="1555544"/>
          </a:xfrm>
          <a:prstGeom prst="rect">
            <a:avLst/>
          </a:prstGeom>
        </p:spPr>
      </p:pic>
      <p:pic>
        <p:nvPicPr>
          <p:cNvPr id="9" name="Picture 1367"/>
          <p:cNvPicPr/>
          <p:nvPr/>
        </p:nvPicPr>
        <p:blipFill>
          <a:blip r:embed="rId6"/>
          <a:stretch>
            <a:fillRect/>
          </a:stretch>
        </p:blipFill>
        <p:spPr>
          <a:xfrm>
            <a:off x="9597203" y="2882835"/>
            <a:ext cx="2097741" cy="1363066"/>
          </a:xfrm>
          <a:prstGeom prst="rect">
            <a:avLst/>
          </a:prstGeom>
        </p:spPr>
      </p:pic>
      <p:sp>
        <p:nvSpPr>
          <p:cNvPr id="10" name="직사각형 9"/>
          <p:cNvSpPr/>
          <p:nvPr/>
        </p:nvSpPr>
        <p:spPr>
          <a:xfrm>
            <a:off x="65903" y="4786718"/>
            <a:ext cx="11961340" cy="369332"/>
          </a:xfrm>
          <a:prstGeom prst="rect">
            <a:avLst/>
          </a:prstGeom>
        </p:spPr>
        <p:txBody>
          <a:bodyPr wrap="square">
            <a:spAutoFit/>
          </a:bodyPr>
          <a:lstStyle/>
          <a:p>
            <a:r>
              <a:rPr lang="en-US" altLang="ko-KR" b="1" dirty="0" smtClean="0"/>
              <a:t>Electrocoagulation Electrode </a:t>
            </a:r>
            <a:r>
              <a:rPr lang="en-US" altLang="ko-KR" b="1" dirty="0"/>
              <a:t>catalyst solid-liquid </a:t>
            </a:r>
            <a:r>
              <a:rPr lang="en-US" altLang="ko-KR" b="1" dirty="0" smtClean="0"/>
              <a:t>separation Electrode </a:t>
            </a:r>
            <a:r>
              <a:rPr lang="en-US" altLang="ko-KR" b="1" dirty="0"/>
              <a:t>Catalyst </a:t>
            </a:r>
            <a:r>
              <a:rPr lang="en-US" altLang="ko-KR" b="1" dirty="0" smtClean="0"/>
              <a:t>Oxidation </a:t>
            </a:r>
            <a:r>
              <a:rPr lang="en-US" altLang="ko-KR" b="1" dirty="0" smtClean="0"/>
              <a:t> filter </a:t>
            </a:r>
            <a:r>
              <a:rPr lang="en-US" altLang="ko-KR" b="1" dirty="0"/>
              <a:t>filtration</a:t>
            </a:r>
            <a:endParaRPr lang="ko-KR" altLang="en-US" b="1" dirty="0"/>
          </a:p>
        </p:txBody>
      </p:sp>
    </p:spTree>
    <p:extLst>
      <p:ext uri="{BB962C8B-B14F-4D97-AF65-F5344CB8AC3E}">
        <p14:creationId xmlns:p14="http://schemas.microsoft.com/office/powerpoint/2010/main" val="3382370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TotalTime>
  <Words>616</Words>
  <Application>Microsoft Office PowerPoint</Application>
  <PresentationFormat>와이드스크린</PresentationFormat>
  <Paragraphs>85</Paragraphs>
  <Slides>13</Slides>
  <Notes>0</Notes>
  <HiddenSlides>0</HiddenSlides>
  <MMClips>0</MMClips>
  <ScaleCrop>false</ScaleCrop>
  <HeadingPairs>
    <vt:vector size="8" baseType="variant">
      <vt:variant>
        <vt:lpstr>사용한 글꼴</vt:lpstr>
      </vt:variant>
      <vt:variant>
        <vt:i4>5</vt:i4>
      </vt:variant>
      <vt:variant>
        <vt:lpstr>테마</vt:lpstr>
      </vt:variant>
      <vt:variant>
        <vt:i4>1</vt:i4>
      </vt:variant>
      <vt:variant>
        <vt:lpstr>포함된 OLE 서버</vt:lpstr>
      </vt:variant>
      <vt:variant>
        <vt:i4>1</vt:i4>
      </vt:variant>
      <vt:variant>
        <vt:lpstr>슬라이드 제목</vt:lpstr>
      </vt:variant>
      <vt:variant>
        <vt:i4>13</vt:i4>
      </vt:variant>
    </vt:vector>
  </HeadingPairs>
  <TitlesOfParts>
    <vt:vector size="20" baseType="lpstr">
      <vt:lpstr>맑은 고딕</vt:lpstr>
      <vt:lpstr>바탕</vt:lpstr>
      <vt:lpstr>Arial</vt:lpstr>
      <vt:lpstr>Calibri</vt:lpstr>
      <vt:lpstr>Times New Roman</vt:lpstr>
      <vt:lpstr>Office 테마</vt:lpstr>
      <vt:lpstr>Microsoft PowerPoint 프레젠테이션</vt:lpstr>
      <vt:lpstr>Low Carbon BEST SOLUTION </vt:lpstr>
      <vt:lpstr>FOR Earth Life Water  </vt:lpstr>
      <vt:lpstr> </vt:lpstr>
      <vt:lpstr>    Advanced livestock waste processing technology EO-EC    Electrocatalyst(oxidation/adsorption/coagulation/sterilization) technology </vt:lpstr>
      <vt:lpstr>Attempts and failures for advanced treatment of livestock waste and odor</vt:lpstr>
      <vt:lpstr>PowerPoint 프레젠테이션</vt:lpstr>
      <vt:lpstr>Advanced oxidation EO-EC </vt:lpstr>
      <vt:lpstr>PowerPoint 프레젠테이션</vt:lpstr>
      <vt:lpstr>PowerPoint 프레젠테이션</vt:lpstr>
      <vt:lpstr>PowerPoint 프레젠테이션</vt:lpstr>
      <vt:lpstr>Advanced oxidation EO-EC Electrocatalyst (oxidation/adsorption/coagulation/sterilization) technology </vt:lpstr>
      <vt:lpstr>Low-carbon electrolysis waste treatment technology(Highly oxidized E-AOP technology)</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Carbon BEST SOLUTION</dc:title>
  <dc:creator>user</dc:creator>
  <cp:lastModifiedBy>user</cp:lastModifiedBy>
  <cp:revision>33</cp:revision>
  <dcterms:created xsi:type="dcterms:W3CDTF">2023-11-07T01:56:17Z</dcterms:created>
  <dcterms:modified xsi:type="dcterms:W3CDTF">2024-03-12T07:28:30Z</dcterms:modified>
</cp:coreProperties>
</file>